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7"/>
    <p:sldMasterId id="2147483697" r:id="rId8"/>
  </p:sldMasterIdLst>
  <p:notesMasterIdLst>
    <p:notesMasterId r:id="rId22"/>
  </p:notesMasterIdLst>
  <p:handoutMasterIdLst>
    <p:handoutMasterId r:id="rId23"/>
  </p:handoutMasterIdLst>
  <p:sldIdLst>
    <p:sldId id="256" r:id="rId9"/>
    <p:sldId id="335" r:id="rId10"/>
    <p:sldId id="336" r:id="rId11"/>
    <p:sldId id="373" r:id="rId12"/>
    <p:sldId id="378" r:id="rId13"/>
    <p:sldId id="397" r:id="rId14"/>
    <p:sldId id="405" r:id="rId15"/>
    <p:sldId id="379" r:id="rId16"/>
    <p:sldId id="394" r:id="rId17"/>
    <p:sldId id="404" r:id="rId18"/>
    <p:sldId id="402" r:id="rId19"/>
    <p:sldId id="403" r:id="rId20"/>
    <p:sldId id="317" r:id="rId2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1B1"/>
    <a:srgbClr val="0000FF"/>
    <a:srgbClr val="CCE9DB"/>
    <a:srgbClr val="99CDB7"/>
    <a:srgbClr val="66B492"/>
    <a:srgbClr val="339B6E"/>
    <a:srgbClr val="DFD1DE"/>
    <a:srgbClr val="C0A2BD"/>
    <a:srgbClr val="A0749B"/>
    <a:srgbClr val="FCE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84817" autoAdjust="0"/>
  </p:normalViewPr>
  <p:slideViewPr>
    <p:cSldViewPr>
      <p:cViewPr>
        <p:scale>
          <a:sx n="66" d="100"/>
          <a:sy n="66" d="100"/>
        </p:scale>
        <p:origin x="-6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7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defTabSz="914422">
              <a:defRPr sz="11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defTabSz="914422">
              <a:defRPr sz="1100">
                <a:latin typeface="Calibri" pitchFamily="34" charset="0"/>
              </a:defRPr>
            </a:lvl1pPr>
          </a:lstStyle>
          <a:p>
            <a:fld id="{D9CD7CAE-4431-40CA-8DAE-7AFC3084093A}" type="datetimeFigureOut">
              <a:rPr lang="en-GB"/>
              <a:pPr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defTabSz="914422">
              <a:defRPr sz="11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defTabSz="914422">
              <a:defRPr sz="1100">
                <a:latin typeface="Calibri" pitchFamily="34" charset="0"/>
              </a:defRPr>
            </a:lvl1pPr>
          </a:lstStyle>
          <a:p>
            <a:fld id="{0DD8B9C3-41DA-44A5-AE46-C926D39CA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4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defTabSz="914422">
              <a:defRPr sz="11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defTabSz="914422">
              <a:defRPr sz="1100">
                <a:latin typeface="Calibri" pitchFamily="34" charset="0"/>
              </a:defRPr>
            </a:lvl1pPr>
          </a:lstStyle>
          <a:p>
            <a:fld id="{C6B6E749-43D3-4453-BD6C-D76FB18B47CB}" type="datetimeFigureOut">
              <a:rPr lang="en-GB"/>
              <a:pPr/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6" tIns="44113" rIns="88226" bIns="4411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65" y="4715407"/>
            <a:ext cx="5438748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defTabSz="914422">
              <a:defRPr sz="11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defTabSz="914422">
              <a:defRPr sz="1100">
                <a:latin typeface="Calibri" pitchFamily="34" charset="0"/>
              </a:defRPr>
            </a:lvl1pPr>
          </a:lstStyle>
          <a:p>
            <a:fld id="{9E98452A-2EF5-40D3-9E2A-009E8F6BD3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59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09252" name="Slide Number Placeholder 3"/>
          <p:cNvSpPr txBox="1">
            <a:spLocks noGrp="1"/>
          </p:cNvSpPr>
          <p:nvPr/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b"/>
          <a:lstStyle/>
          <a:p>
            <a:pPr algn="r" defTabSz="914422"/>
            <a:fld id="{5E5FDFD3-AC9B-479A-B8FC-297C872461D2}" type="slidenum">
              <a:rPr lang="en-GB" sz="1100">
                <a:latin typeface="Calibri" pitchFamily="34" charset="0"/>
              </a:rPr>
              <a:pPr algn="r" defTabSz="914422"/>
              <a:t>1</a:t>
            </a:fld>
            <a:endParaRPr lang="en-GB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3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10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0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11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0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12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0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487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452A-2EF5-40D3-9E2A-009E8F6BD39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8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3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9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4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3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5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2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solidFill>
                  <a:prstClr val="black"/>
                </a:solidFill>
                <a:latin typeface="Calibri" pitchFamily="34" charset="0"/>
              </a:rPr>
              <a:pPr algn="r"/>
              <a:t>6</a:t>
            </a:fld>
            <a:endParaRPr lang="en-US" sz="11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9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solidFill>
                  <a:prstClr val="black"/>
                </a:solidFill>
                <a:latin typeface="Calibri" pitchFamily="34" charset="0"/>
              </a:rPr>
              <a:pPr algn="r"/>
              <a:t>7</a:t>
            </a:fld>
            <a:endParaRPr lang="en-US" sz="11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9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8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4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3348" name="Slide Number Placeholder 3"/>
          <p:cNvSpPr txBox="1">
            <a:spLocks noGrp="1"/>
          </p:cNvSpPr>
          <p:nvPr/>
        </p:nvSpPr>
        <p:spPr bwMode="auto">
          <a:xfrm>
            <a:off x="384969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E51EFE52-BC0B-4526-8BCF-585DE51634EC}" type="slidenum">
              <a:rPr lang="en-US" sz="1100">
                <a:latin typeface="Calibri" pitchFamily="34" charset="0"/>
              </a:rPr>
              <a:pPr algn="r"/>
              <a:t>9</a:t>
            </a:fld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D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MY"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>
              <a:latin typeface="Futura Medium" pitchFamily="2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DF57B31-7BF0-4C48-8A8C-2012F6E78879}" type="datetime4">
              <a:rPr lang="en-GB" smtClean="0"/>
              <a:t>21 May 2015</a:t>
            </a:fld>
            <a:endParaRPr lang="en-GB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GB" sz="800" dirty="0" smtClean="0">
                <a:latin typeface="Futura Medium" pitchFamily="2" charset="0"/>
                <a:cs typeface="+mn-ea"/>
              </a:rPr>
              <a:t>Brunei</a:t>
            </a:r>
            <a:r>
              <a:rPr lang="en-GB" sz="800" baseline="0" dirty="0" smtClean="0">
                <a:latin typeface="Futura Medium" pitchFamily="2" charset="0"/>
                <a:cs typeface="+mn-ea"/>
              </a:rPr>
              <a:t> Shell Petroleum Co. Sdn. Bhd.</a:t>
            </a:r>
            <a:endParaRPr lang="en-GB" sz="800" dirty="0">
              <a:latin typeface="Futura Medium" pitchFamily="2" charset="0"/>
              <a:cs typeface="+mn-ea"/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F05C10-2DF6-4ACD-8DA5-9FD85B83034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487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487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 userDrawn="1"/>
        </p:nvSpPr>
        <p:spPr bwMode="auto">
          <a:xfrm>
            <a:off x="5861050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GB" sz="800" dirty="0" smtClean="0">
                <a:solidFill>
                  <a:schemeClr val="tx2"/>
                </a:solidFill>
                <a:latin typeface="Futura Medium" pitchFamily="2" charset="0"/>
              </a:rPr>
              <a:t>RESTRICTED</a:t>
            </a:r>
            <a:endParaRPr lang="en-GB" sz="800" dirty="0">
              <a:solidFill>
                <a:schemeClr val="tx2"/>
              </a:solidFill>
              <a:latin typeface="Futura Medium" pitchFamily="2" charset="0"/>
            </a:endParaRPr>
          </a:p>
        </p:txBody>
      </p:sp>
      <p:pic>
        <p:nvPicPr>
          <p:cNvPr id="25602" name="Picture 2" descr="http://sww-bsp.bsp.shell.bn/main/images/Pecten_Tra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3616"/>
            <a:ext cx="1219200" cy="3429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B7D8-BA57-4F0A-9BCA-D550C7447F15}" type="datetime4">
              <a:rPr lang="en-GB" smtClean="0"/>
              <a:t>21 May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3CD613-D99B-4D60-B46A-86E0847485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255588"/>
            <a:ext cx="2157412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63" y="255588"/>
            <a:ext cx="63246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F664C-73BC-41DC-83F9-D5D84D5AC83C}" type="datetime4">
              <a:rPr lang="en-GB" smtClean="0"/>
              <a:t>21 May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C024E-01F6-4E87-960A-2C167606FD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66725" y="1304925"/>
            <a:ext cx="7018338" cy="5084763"/>
          </a:xfrm>
          <a:prstGeom prst="rect">
            <a:avLst/>
          </a:prstGeom>
          <a:solidFill>
            <a:srgbClr val="FCED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MY">
                <a:solidFill>
                  <a:srgbClr val="595959"/>
                </a:solidFill>
                <a:latin typeface="Futura Medium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1546225" y="225425"/>
            <a:ext cx="7061200" cy="5038725"/>
          </a:xfrm>
          <a:prstGeom prst="rect">
            <a:avLst/>
          </a:prstGeom>
          <a:solidFill>
            <a:srgbClr val="FAE3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 flipH="1">
            <a:off x="1546225" y="1304925"/>
            <a:ext cx="5942013" cy="3959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DF57B31-7BF0-4C48-8A8C-2012F6E78879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GB" sz="800" dirty="0" smtClean="0">
                <a:solidFill>
                  <a:srgbClr val="595959"/>
                </a:solidFill>
                <a:latin typeface="Futura Medium" pitchFamily="2" charset="0"/>
              </a:rPr>
              <a:t>Brunei Shell Petroleum Co. Sdn. Bhd.</a:t>
            </a:r>
            <a:endParaRPr lang="en-GB" sz="800" dirty="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F05C10-2DF6-4ACD-8DA5-9FD85B830340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16487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1697038" y="1400175"/>
            <a:ext cx="5668962" cy="1204913"/>
          </a:xfrm>
          <a:noFill/>
          <a:ln w="9525">
            <a:noFill/>
          </a:ln>
        </p:spPr>
        <p:txBody>
          <a:bodyPr lIns="0" tIns="0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487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625" y="2849563"/>
            <a:ext cx="2698750" cy="161925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4889" name="Text Box 11"/>
          <p:cNvSpPr txBox="1">
            <a:spLocks noChangeArrowheads="1"/>
          </p:cNvSpPr>
          <p:nvPr userDrawn="1"/>
        </p:nvSpPr>
        <p:spPr bwMode="auto">
          <a:xfrm>
            <a:off x="5861050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GB" sz="800" dirty="0" smtClean="0">
                <a:solidFill>
                  <a:srgbClr val="D42E12"/>
                </a:solidFill>
                <a:latin typeface="Futura Medium" pitchFamily="2" charset="0"/>
              </a:rPr>
              <a:t>RESTRICTED</a:t>
            </a:r>
            <a:endParaRPr lang="en-GB" sz="800" dirty="0">
              <a:solidFill>
                <a:srgbClr val="D42E12"/>
              </a:solidFill>
              <a:latin typeface="Futura Medium" pitchFamily="2" charset="0"/>
            </a:endParaRPr>
          </a:p>
        </p:txBody>
      </p:sp>
      <p:pic>
        <p:nvPicPr>
          <p:cNvPr id="25602" name="Picture 2" descr="http://sww-bsp.bsp.shell.bn/main/images/Pecten_Tra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3616"/>
            <a:ext cx="1219200" cy="342901"/>
          </a:xfrm>
          <a:prstGeom prst="rect">
            <a:avLst/>
          </a:prstGeom>
          <a:noFill/>
        </p:spPr>
      </p:pic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62300" y="6465888"/>
            <a:ext cx="2519363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98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B63CD-514D-4401-BD12-7E31EE95D959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C9D97-FBB4-4BD7-836F-072EBF9DB06B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93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46A51-950F-4A58-842A-0EB42859F9C6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FD19D5-0380-41D7-9337-D6E078DD5078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85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7AB7F-EB67-4DC0-8D6A-CC17B171345C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F5C1D9-E988-436B-892D-8429704517C7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3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35170-EBA8-4565-B103-F87F5DD1EF08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4CCD22-61FA-4178-A876-193DFF9672A2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919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82BB4-0884-4F48-973B-60B8E43E3298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3DC7F-C063-424E-B7FC-B684BC51E460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796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C7138-97C0-408B-8A72-FEDD9A7F8C1A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96C61-077C-49D5-83CA-9B2A3FEF3DC8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4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51F44-41EB-462F-8F83-CE307A1B1198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4007D7-07BC-48D4-9CF3-E3CCE904A8C9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700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B63CD-514D-4401-BD12-7E31EE95D959}" type="datetime4">
              <a:rPr lang="en-GB" smtClean="0"/>
              <a:t>21 May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C9D97-FBB4-4BD7-836F-072EBF9DB0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24C7C-9316-43CC-B1AE-321088BA3458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AD478C-B4FC-4C4E-A586-0A147710E743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92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B7D8-BA57-4F0A-9BCA-D550C7447F15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3CD613-D99B-4D60-B46A-86E08474856F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6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255588"/>
            <a:ext cx="2157412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63" y="255588"/>
            <a:ext cx="63246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F664C-73BC-41DC-83F9-D5D84D5AC83C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C024E-01F6-4E87-960A-2C167606FD42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22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46A51-950F-4A58-842A-0EB42859F9C6}" type="datetime4">
              <a:rPr lang="en-GB" smtClean="0"/>
              <a:t>21 May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FD19D5-0380-41D7-9337-D6E078DD50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309688"/>
            <a:ext cx="3795712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309688"/>
            <a:ext cx="37973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7AB7F-EB67-4DC0-8D6A-CC17B171345C}" type="datetime4">
              <a:rPr lang="en-GB" smtClean="0"/>
              <a:t>21 May 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F5C1D9-E988-436B-892D-8429704517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35170-EBA8-4565-B103-F87F5DD1EF08}" type="datetime4">
              <a:rPr lang="en-GB" smtClean="0"/>
              <a:t>21 May 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4CCD22-61FA-4178-A876-193DFF9672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82BB4-0884-4F48-973B-60B8E43E3298}" type="datetime4">
              <a:rPr lang="en-GB" smtClean="0"/>
              <a:t>21 May 2015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3DC7F-C063-424E-B7FC-B684BC51E4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C7138-97C0-408B-8A72-FEDD9A7F8C1A}" type="datetime4">
              <a:rPr lang="en-GB" smtClean="0"/>
              <a:t>21 May 2015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96C61-077C-49D5-83CA-9B2A3FEF3D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51F44-41EB-462F-8F83-CE307A1B1198}" type="datetime4">
              <a:rPr lang="en-GB" smtClean="0"/>
              <a:t>21 May 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4007D7-07BC-48D4-9CF3-E3CCE904A8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24C7C-9316-43CC-B1AE-321088BA3458}" type="datetime4">
              <a:rPr lang="en-GB" smtClean="0"/>
              <a:t>21 May 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AD478C-B4FC-4C4E-A586-0A147710E7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3" y="255588"/>
            <a:ext cx="8634412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</a:defRPr>
            </a:lvl1pPr>
          </a:lstStyle>
          <a:p>
            <a:fld id="{B182F809-81E7-45E5-BFA6-623FBD064C9A}" type="datetime4">
              <a:rPr lang="en-GB" smtClean="0"/>
              <a:t>21 May 2015</a:t>
            </a:fld>
            <a:endParaRPr lang="en-GB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GB" sz="800" dirty="0" smtClean="0">
                <a:latin typeface="Futura Medium" pitchFamily="2" charset="0"/>
                <a:cs typeface="+mn-ea"/>
              </a:rPr>
              <a:t>Brunei</a:t>
            </a:r>
            <a:r>
              <a:rPr lang="en-GB" sz="800" baseline="0" dirty="0" smtClean="0">
                <a:latin typeface="Futura Medium" pitchFamily="2" charset="0"/>
                <a:cs typeface="+mn-ea"/>
              </a:rPr>
              <a:t> Shell Petroleum Co. Sdn. Bhd.</a:t>
            </a:r>
            <a:endParaRPr lang="en-GB" sz="800" dirty="0">
              <a:latin typeface="Futura Medium" pitchFamily="2" charset="0"/>
              <a:cs typeface="+mn-ea"/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EC9B3DE6-B685-4029-ACA1-E0A73814E3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3858" name="Text Box 11"/>
          <p:cNvSpPr txBox="1">
            <a:spLocks noChangeArrowheads="1"/>
          </p:cNvSpPr>
          <p:nvPr/>
        </p:nvSpPr>
        <p:spPr bwMode="auto">
          <a:xfrm>
            <a:off x="5861050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GB" sz="800" dirty="0" smtClean="0">
                <a:solidFill>
                  <a:schemeClr val="tx2"/>
                </a:solidFill>
                <a:latin typeface="Futura Medium" pitchFamily="2" charset="0"/>
              </a:rPr>
              <a:t>RESTRICTED</a:t>
            </a:r>
            <a:endParaRPr lang="en-GB" sz="800" dirty="0">
              <a:solidFill>
                <a:schemeClr val="tx2"/>
              </a:solidFill>
              <a:latin typeface="Futura Medium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309688"/>
            <a:ext cx="7745412" cy="5072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3" y="255588"/>
            <a:ext cx="8634412" cy="454025"/>
          </a:xfrm>
          <a:prstGeom prst="rect">
            <a:avLst/>
          </a:prstGeom>
          <a:solidFill>
            <a:schemeClr val="bg2"/>
          </a:solidFill>
          <a:ln w="36830" algn="ctr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864000" tIns="54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</a:defRPr>
            </a:lvl1pPr>
          </a:lstStyle>
          <a:p>
            <a:fld id="{B182F809-81E7-45E5-BFA6-623FBD064C9A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6725" y="6465888"/>
            <a:ext cx="251936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/>
          <a:lstStyle/>
          <a:p>
            <a:r>
              <a:rPr lang="en-GB" sz="800" dirty="0" smtClean="0">
                <a:solidFill>
                  <a:srgbClr val="595959"/>
                </a:solidFill>
                <a:latin typeface="Futura Medium" pitchFamily="2" charset="0"/>
              </a:rPr>
              <a:t>Brunei Shell Petroleum Co. Sdn. Bhd.</a:t>
            </a:r>
            <a:endParaRPr lang="en-GB" sz="800" dirty="0">
              <a:solidFill>
                <a:srgbClr val="595959"/>
              </a:solidFill>
              <a:latin typeface="Futura Medium" pitchFamily="2" charset="0"/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4063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EC9B3DE6-B685-4029-ACA1-E0A73814E309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163858" name="Text Box 11"/>
          <p:cNvSpPr txBox="1">
            <a:spLocks noChangeArrowheads="1"/>
          </p:cNvSpPr>
          <p:nvPr/>
        </p:nvSpPr>
        <p:spPr bwMode="auto">
          <a:xfrm>
            <a:off x="5861050" y="6465888"/>
            <a:ext cx="10795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/>
            <a:r>
              <a:rPr lang="en-GB" sz="800" dirty="0" smtClean="0">
                <a:solidFill>
                  <a:srgbClr val="D42E12"/>
                </a:solidFill>
                <a:latin typeface="Futura Medium" pitchFamily="2" charset="0"/>
              </a:rPr>
              <a:t>RESTRICTED</a:t>
            </a:r>
            <a:endParaRPr lang="en-GB" sz="800" dirty="0">
              <a:solidFill>
                <a:srgbClr val="D42E12"/>
              </a:solidFill>
              <a:latin typeface="Futura Medium" pitchFamily="2" charset="0"/>
            </a:endParaRPr>
          </a:p>
        </p:txBody>
      </p:sp>
      <p:sp>
        <p:nvSpPr>
          <p:cNvPr id="1638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2300" y="6465888"/>
            <a:ext cx="2519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C&amp;WI IRB-1, Well CW-61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 Medium" pitchFamily="2" charset="0"/>
        </a:defRPr>
      </a:lvl9pPr>
    </p:titleStyle>
    <p:bodyStyle>
      <a:lvl1pPr marL="284163" indent="-284163" algn="l" rtl="0" fontAlgn="base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936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952500" indent="-185738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23975" indent="-180975" algn="l" rtl="0" fontAlgn="base">
        <a:lnSpc>
          <a:spcPct val="120000"/>
        </a:lnSpc>
        <a:spcBef>
          <a:spcPct val="0"/>
        </a:spcBef>
        <a:spcAft>
          <a:spcPts val="600"/>
        </a:spcAft>
        <a:buSzPct val="7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E2A0B3AC-27C9-4D60-8C9F-4095E23FD359}" type="datetime4">
              <a:rPr lang="en-GB" smtClean="0"/>
              <a:t>21 May 2015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0CC2678-0266-4F04-B05C-AEABF7DFD405}" type="slidenum">
              <a:rPr lang="en-GB"/>
              <a:pPr/>
              <a:t>1</a:t>
            </a:fld>
            <a:endParaRPr lang="en-GB"/>
          </a:p>
        </p:txBody>
      </p:sp>
      <p:sp>
        <p:nvSpPr>
          <p:cNvPr id="308228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1697038" y="1400175"/>
            <a:ext cx="5668962" cy="984885"/>
          </a:xfrm>
          <a:ln/>
        </p:spPr>
        <p:txBody>
          <a:bodyPr/>
          <a:lstStyle/>
          <a:p>
            <a:r>
              <a:rPr lang="en-GB" sz="3200" dirty="0" smtClean="0"/>
              <a:t>Case </a:t>
            </a:r>
            <a:r>
              <a:rPr lang="en-GB" sz="3200" dirty="0"/>
              <a:t>Study: Live Well Deployment System in Brunei – Challenges and learnings</a:t>
            </a:r>
          </a:p>
        </p:txBody>
      </p:sp>
      <p:sp>
        <p:nvSpPr>
          <p:cNvPr id="308232" name="Text Placeholder 23"/>
          <p:cNvSpPr>
            <a:spLocks/>
          </p:cNvSpPr>
          <p:nvPr/>
        </p:nvSpPr>
        <p:spPr bwMode="auto">
          <a:xfrm>
            <a:off x="1547664" y="5301208"/>
            <a:ext cx="7025672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indent="-2651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75000"/>
            </a:pPr>
            <a:r>
              <a:rPr lang="en-US" sz="1300" dirty="0" smtClean="0"/>
              <a:t>Authors: </a:t>
            </a:r>
            <a:r>
              <a:rPr lang="en-US" sz="1300" b="1" dirty="0" smtClean="0"/>
              <a:t>S. Sulaiman</a:t>
            </a:r>
            <a:r>
              <a:rPr lang="en-US" sz="1300" dirty="0" smtClean="0"/>
              <a:t>, L.S. Loong</a:t>
            </a:r>
            <a:r>
              <a:rPr lang="en-US" sz="1300" dirty="0"/>
              <a:t>, </a:t>
            </a:r>
            <a:r>
              <a:rPr lang="en-US" sz="1300" dirty="0" smtClean="0"/>
              <a:t>Y. Song</a:t>
            </a:r>
            <a:r>
              <a:rPr lang="en-US" sz="1300" dirty="0"/>
              <a:t>, </a:t>
            </a:r>
            <a:r>
              <a:rPr lang="en-US" sz="1300" dirty="0" smtClean="0"/>
              <a:t>Y. L.  Ming, M. S. Brinsden </a:t>
            </a:r>
            <a:r>
              <a:rPr lang="en-US" sz="1300" dirty="0"/>
              <a:t>(Shell</a:t>
            </a:r>
            <a:r>
              <a:rPr lang="en-US" sz="1300" dirty="0" smtClean="0"/>
              <a:t>), </a:t>
            </a:r>
          </a:p>
          <a:p>
            <a:pPr indent="-2651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75000"/>
            </a:pPr>
            <a:r>
              <a:rPr lang="en-US" sz="1300" dirty="0"/>
              <a:t> </a:t>
            </a:r>
            <a:r>
              <a:rPr lang="en-US" sz="1300" dirty="0" smtClean="0"/>
              <a:t>              W. Tapia (SLB) </a:t>
            </a:r>
            <a:endParaRPr lang="en-US" sz="1300" dirty="0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1545168" y="2348880"/>
            <a:ext cx="5897711" cy="24266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19672" y="3054395"/>
            <a:ext cx="449193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rgbClr val="C00000"/>
                </a:solidFill>
              </a:rPr>
              <a:t>International Perforating Symposium Europe 2015 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rgbClr val="C00000"/>
                </a:solidFill>
              </a:rPr>
              <a:t>Amsterdam</a:t>
            </a:r>
          </a:p>
          <a:p>
            <a:pPr>
              <a:lnSpc>
                <a:spcPct val="150000"/>
              </a:lnSpc>
            </a:pPr>
            <a:endParaRPr lang="en-GB" sz="12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US" sz="2800" b="1" dirty="0" smtClean="0"/>
              <a:t>Improvements/ Mitigations 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C2AA-B1D4-40A0-BD9E-59893DB29319}" type="datetime4">
              <a:rPr lang="en-GB" smtClean="0"/>
              <a:t>21 May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845F-4DC5-40BD-8DFA-F32C71824BD7}" type="slidenum">
              <a:rPr lang="en-US"/>
              <a:pPr/>
              <a:t>10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7" y="1111492"/>
            <a:ext cx="8064896" cy="547260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rgbClr val="00B050"/>
                </a:solidFill>
              </a:rPr>
              <a:t>Contractor’s models were crosschecked against </a:t>
            </a:r>
            <a:r>
              <a:rPr lang="en-US" sz="1800" dirty="0" err="1">
                <a:solidFill>
                  <a:srgbClr val="00B050"/>
                </a:solidFill>
              </a:rPr>
              <a:t>Pulsefrac</a:t>
            </a:r>
            <a:r>
              <a:rPr lang="en-US" sz="1800" dirty="0">
                <a:solidFill>
                  <a:srgbClr val="00B050"/>
                </a:solidFill>
              </a:rPr>
              <a:t>. </a:t>
            </a:r>
            <a:r>
              <a:rPr lang="en-US" sz="1800" dirty="0" smtClean="0">
                <a:solidFill>
                  <a:srgbClr val="00B050"/>
                </a:solidFill>
              </a:rPr>
              <a:t>The 1.75</a:t>
            </a:r>
            <a:r>
              <a:rPr lang="en-US" sz="1800" dirty="0">
                <a:solidFill>
                  <a:srgbClr val="00B050"/>
                </a:solidFill>
              </a:rPr>
              <a:t>” pipe is right on the edge of the maximum lifting capacity. </a:t>
            </a:r>
            <a:r>
              <a:rPr lang="en-US" sz="1800" dirty="0" smtClean="0">
                <a:solidFill>
                  <a:srgbClr val="00B050"/>
                </a:solidFill>
              </a:rPr>
              <a:t>T</a:t>
            </a:r>
            <a:r>
              <a:rPr lang="en-GB" sz="1800" dirty="0" smtClean="0">
                <a:solidFill>
                  <a:srgbClr val="00B050"/>
                </a:solidFill>
              </a:rPr>
              <a:t>his </a:t>
            </a:r>
            <a:r>
              <a:rPr lang="en-GB" sz="1800" dirty="0">
                <a:solidFill>
                  <a:srgbClr val="00B050"/>
                </a:solidFill>
              </a:rPr>
              <a:t>size of coil also was supported by the simulations made to check feasibility to run at least 500m of guns under gas </a:t>
            </a:r>
            <a:r>
              <a:rPr lang="en-GB" sz="1800" dirty="0" smtClean="0">
                <a:solidFill>
                  <a:srgbClr val="00B050"/>
                </a:solidFill>
              </a:rPr>
              <a:t>conditions</a:t>
            </a:r>
            <a:endParaRPr lang="en-GB" sz="18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Adopted many drop </a:t>
            </a:r>
            <a:r>
              <a:rPr lang="en-US" sz="1800" dirty="0">
                <a:solidFill>
                  <a:srgbClr val="0000FF"/>
                </a:solidFill>
              </a:rPr>
              <a:t>the </a:t>
            </a:r>
            <a:r>
              <a:rPr lang="en-US" sz="1800" dirty="0" smtClean="0">
                <a:solidFill>
                  <a:srgbClr val="0000FF"/>
                </a:solidFill>
              </a:rPr>
              <a:t>guns preventions steps into the SOP, the </a:t>
            </a:r>
            <a:r>
              <a:rPr lang="en-US" sz="1800" dirty="0">
                <a:solidFill>
                  <a:srgbClr val="0000FF"/>
                </a:solidFill>
              </a:rPr>
              <a:t>main ones were:</a:t>
            </a:r>
          </a:p>
          <a:p>
            <a:pPr marL="742950" lvl="1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FF"/>
                </a:solidFill>
              </a:rPr>
              <a:t>Using Tension Compression tool </a:t>
            </a:r>
            <a:r>
              <a:rPr lang="en-US" sz="1800" dirty="0" smtClean="0">
                <a:solidFill>
                  <a:srgbClr val="0000FF"/>
                </a:solidFill>
              </a:rPr>
              <a:t>in </a:t>
            </a:r>
            <a:r>
              <a:rPr lang="en-US" sz="1800" dirty="0" err="1">
                <a:solidFill>
                  <a:srgbClr val="0000FF"/>
                </a:solidFill>
              </a:rPr>
              <a:t>ACTive</a:t>
            </a:r>
            <a:r>
              <a:rPr lang="en-US" sz="1800" dirty="0">
                <a:solidFill>
                  <a:srgbClr val="0000FF"/>
                </a:solidFill>
              </a:rPr>
              <a:t> BHA to see if </a:t>
            </a:r>
            <a:r>
              <a:rPr lang="en-US" sz="1800" dirty="0" smtClean="0">
                <a:solidFill>
                  <a:srgbClr val="0000FF"/>
                </a:solidFill>
              </a:rPr>
              <a:t>the </a:t>
            </a:r>
            <a:r>
              <a:rPr lang="en-US" sz="1800" dirty="0">
                <a:solidFill>
                  <a:srgbClr val="0000FF"/>
                </a:solidFill>
              </a:rPr>
              <a:t>correct weight or pull </a:t>
            </a:r>
            <a:r>
              <a:rPr lang="en-US" sz="1800" dirty="0" smtClean="0">
                <a:solidFill>
                  <a:srgbClr val="0000FF"/>
                </a:solidFill>
              </a:rPr>
              <a:t>are applied to </a:t>
            </a:r>
            <a:r>
              <a:rPr lang="en-US" sz="1800" dirty="0">
                <a:solidFill>
                  <a:srgbClr val="0000FF"/>
                </a:solidFill>
              </a:rPr>
              <a:t>confirm the connections was done properly. 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742950" lvl="1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Using </a:t>
            </a:r>
            <a:r>
              <a:rPr lang="en-US" sz="1800" dirty="0">
                <a:solidFill>
                  <a:srgbClr val="0000FF"/>
                </a:solidFill>
              </a:rPr>
              <a:t>a Zone 2 LCD screen close to the TDS system in order to allow the TCP guys to check the parameters (weight mentioned above, WHP, Circ. Pressure, </a:t>
            </a:r>
            <a:r>
              <a:rPr lang="en-US" sz="1800" dirty="0" err="1">
                <a:solidFill>
                  <a:srgbClr val="0000FF"/>
                </a:solidFill>
              </a:rPr>
              <a:t>etc</a:t>
            </a:r>
            <a:r>
              <a:rPr lang="en-US" sz="1800" dirty="0">
                <a:solidFill>
                  <a:srgbClr val="0000FF"/>
                </a:solidFill>
              </a:rPr>
              <a:t>) in real time during each </a:t>
            </a:r>
            <a:r>
              <a:rPr lang="en-US" sz="1800" dirty="0" smtClean="0">
                <a:solidFill>
                  <a:srgbClr val="0000FF"/>
                </a:solidFill>
              </a:rPr>
              <a:t>connection</a:t>
            </a:r>
            <a:endParaRPr lang="en-GB" sz="1800" dirty="0" smtClean="0">
              <a:solidFill>
                <a:srgbClr val="0000FF"/>
              </a:solidFill>
            </a:endParaRPr>
          </a:p>
          <a:p>
            <a:pPr marL="284163" lvl="1" indent="-284163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ome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modification done to the procedure for improvement (not standard to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CIRP). Main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things on the PCE setup, equipment layout, Pressure test procedure, bleed off procedure, well control contingency incorporate in program.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4163" lvl="1" indent="-284163">
              <a:lnSpc>
                <a:spcPct val="10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GB" sz="1800" dirty="0" smtClean="0"/>
              <a:t>Many other SOP </a:t>
            </a:r>
            <a:r>
              <a:rPr lang="en-GB" sz="1800" dirty="0"/>
              <a:t>had to be generated for non-routine task, especially the procedure to lift the injector head through the A-frame of the derrick to align it with the well, Stab in the CT into the Injector Head, follow up all the steps during all the CIRP </a:t>
            </a:r>
            <a:r>
              <a:rPr lang="en-GB" sz="1800" dirty="0" smtClean="0"/>
              <a:t>connection</a:t>
            </a:r>
            <a:endParaRPr lang="en-US" sz="1800"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51520" y="3861048"/>
            <a:ext cx="8424936" cy="20162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909" y="980728"/>
            <a:ext cx="8424936" cy="28803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056239">
            <a:off x="8216799" y="1398671"/>
            <a:ext cx="81304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056239">
            <a:off x="7853548" y="4396325"/>
            <a:ext cx="12234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27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US" sz="2800" b="1" dirty="0" smtClean="0"/>
              <a:t>What went wrong?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C2AA-B1D4-40A0-BD9E-59893DB29319}" type="datetime4">
              <a:rPr lang="en-GB" smtClean="0"/>
              <a:t>21 May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845F-4DC5-40BD-8DFA-F32C71824BD7}" type="slidenum">
              <a:rPr lang="en-US"/>
              <a:pPr/>
              <a:t>11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65279" cy="612068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Leaking gate valves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more back up gate valves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have to be sent to keep them as contingency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CT BOP pressure test frequency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required by PCM is 15 days however the contractor standards require every 7 days, this must be aligned and assessed properly during the planning period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Leaking swab and UMV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ensure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Xmas tree valves are greased prior to any well intervention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activity/ ensure scheduled maintenance was performed.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Leaking plug valves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even thought the plug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valves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 the treating iron were tested before loading out, it is necessary to check properly the seals used and inspect the way how this test is being done.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Condensate </a:t>
            </a:r>
            <a:r>
              <a:rPr lang="en-US" b="1" dirty="0" smtClean="0">
                <a:solidFill>
                  <a:srgbClr val="00B050"/>
                </a:solidFill>
              </a:rPr>
              <a:t>contaminated brine accumulation in the trip tank</a:t>
            </a:r>
            <a:r>
              <a:rPr lang="en-US" dirty="0" smtClean="0">
                <a:solidFill>
                  <a:srgbClr val="00B050"/>
                </a:solidFill>
              </a:rPr>
              <a:t>: while reverse deploying post perforation gun #1,  this was not captured in the program, ended up injecting clean brine to clean up the contamination.</a:t>
            </a:r>
          </a:p>
          <a:p>
            <a:r>
              <a:rPr lang="en-US" b="1" dirty="0" smtClean="0">
                <a:solidFill>
                  <a:srgbClr val="3301B1"/>
                </a:solidFill>
              </a:rPr>
              <a:t>Deviations from program</a:t>
            </a:r>
            <a:r>
              <a:rPr lang="en-US" dirty="0" smtClean="0">
                <a:solidFill>
                  <a:srgbClr val="3301B1"/>
                </a:solidFill>
              </a:rPr>
              <a:t>: </a:t>
            </a:r>
            <a:r>
              <a:rPr lang="en-US" dirty="0">
                <a:solidFill>
                  <a:srgbClr val="3301B1"/>
                </a:solidFill>
              </a:rPr>
              <a:t>shear pin settings on the circulation sub </a:t>
            </a:r>
            <a:r>
              <a:rPr lang="en-US" dirty="0" smtClean="0">
                <a:solidFill>
                  <a:srgbClr val="3301B1"/>
                </a:solidFill>
              </a:rPr>
              <a:t>was changed without informing </a:t>
            </a:r>
            <a:r>
              <a:rPr lang="en-US" dirty="0">
                <a:solidFill>
                  <a:srgbClr val="3301B1"/>
                </a:solidFill>
              </a:rPr>
              <a:t>C</a:t>
            </a:r>
            <a:r>
              <a:rPr lang="en-US" dirty="0" smtClean="0">
                <a:solidFill>
                  <a:srgbClr val="3301B1"/>
                </a:solidFill>
              </a:rPr>
              <a:t>ompany Rep.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Logging program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The decision </a:t>
            </a:r>
            <a:r>
              <a:rPr lang="en-US" dirty="0" smtClean="0">
                <a:solidFill>
                  <a:srgbClr val="FF0000"/>
                </a:solidFill>
              </a:rPr>
              <a:t>kept </a:t>
            </a:r>
            <a:r>
              <a:rPr lang="en-US" dirty="0">
                <a:solidFill>
                  <a:srgbClr val="FF0000"/>
                </a:solidFill>
              </a:rPr>
              <a:t>on changing. The instruction given was also </a:t>
            </a:r>
            <a:r>
              <a:rPr lang="en-US" dirty="0" smtClean="0">
                <a:solidFill>
                  <a:srgbClr val="FF0000"/>
                </a:solidFill>
              </a:rPr>
              <a:t>confusing </a:t>
            </a:r>
            <a:r>
              <a:rPr lang="en-US" dirty="0">
                <a:solidFill>
                  <a:srgbClr val="FF0000"/>
                </a:solidFill>
              </a:rPr>
              <a:t>to which depth parameter to be used (gamma ray depth, CCL depth, Tool end depth) was not clear. </a:t>
            </a:r>
            <a:endParaRPr lang="en-US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520" y="895467"/>
            <a:ext cx="8424936" cy="28935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251520" y="3773714"/>
            <a:ext cx="8424936" cy="24635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056239">
            <a:off x="8231301" y="1613548"/>
            <a:ext cx="8515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barrier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056239">
            <a:off x="7981618" y="4371274"/>
            <a:ext cx="11079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52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C2AA-B1D4-40A0-BD9E-59893DB29319}" type="datetime4">
              <a:rPr lang="en-GB" smtClean="0"/>
              <a:t>21 May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845F-4DC5-40BD-8DFA-F32C71824BD7}" type="slidenum">
              <a:rPr lang="en-US"/>
              <a:pPr/>
              <a:t>12</a:t>
            </a:fld>
            <a:endParaRPr lang="en-US"/>
          </a:p>
        </p:txBody>
      </p:sp>
      <p:sp>
        <p:nvSpPr>
          <p:cNvPr id="82" name="Rectangle 5"/>
          <p:cNvSpPr txBox="1">
            <a:spLocks noChangeArrowheads="1"/>
          </p:cNvSpPr>
          <p:nvPr/>
        </p:nvSpPr>
        <p:spPr>
          <a:xfrm>
            <a:off x="1763688" y="2420888"/>
            <a:ext cx="8388424" cy="5016500"/>
          </a:xfrm>
          <a:prstGeom prst="rect">
            <a:avLst/>
          </a:prstGeom>
        </p:spPr>
        <p:txBody>
          <a:bodyPr/>
          <a:lstStyle/>
          <a:p>
            <a:pPr marL="269875" indent="-26987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75000"/>
              <a:defRPr/>
            </a:pPr>
            <a:endParaRPr lang="en-US" sz="1400" b="1" dirty="0" smtClean="0"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5884" y="926136"/>
            <a:ext cx="8280920" cy="45515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Extensive job preparations including trial rig up with running &amp; pulling practices on a training-well onshore help crews to execute job better.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Zones </a:t>
            </a:r>
            <a:r>
              <a:rPr lang="en-US" sz="2400" dirty="0"/>
              <a:t>of interest perforated with “live” well intervention system as </a:t>
            </a:r>
            <a:r>
              <a:rPr lang="en-US" sz="2400" dirty="0" smtClean="0"/>
              <a:t>planned, despite high risk operational hiccups.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Job </a:t>
            </a:r>
            <a:r>
              <a:rPr lang="en-US" sz="2400" dirty="0"/>
              <a:t>execution operationally more challenging than expected.  Took ~17 days </a:t>
            </a:r>
            <a:r>
              <a:rPr lang="en-US" sz="2400" dirty="0" smtClean="0"/>
              <a:t>(Including an extra run to set a bridge plug in the 4.5 liner with CT) compared </a:t>
            </a:r>
            <a:r>
              <a:rPr lang="en-US" sz="2400" dirty="0"/>
              <a:t>to 10 days </a:t>
            </a:r>
            <a:r>
              <a:rPr lang="en-US" sz="2400" dirty="0" smtClean="0"/>
              <a:t>planned.  </a:t>
            </a:r>
            <a:r>
              <a:rPr lang="en-US" sz="2400" dirty="0"/>
              <a:t>Make-up &amp; deploy average of 1.3 guns per hour.  Initial estimate was to be able make-up &amp; deploy up to 4 to 5 guns per </a:t>
            </a:r>
            <a:r>
              <a:rPr lang="en-US" sz="2400" dirty="0" smtClean="0"/>
              <a:t>hour.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Flow </a:t>
            </a:r>
            <a:r>
              <a:rPr lang="en-US" sz="2400" dirty="0"/>
              <a:t>performance still under evaluation – ongoing clean up stage</a:t>
            </a:r>
            <a:r>
              <a:rPr lang="en-US" sz="2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On the flip side, many thing had gone wrong (hi-potential incidents) but we are lucky this time they didn’t line up:</a:t>
            </a:r>
          </a:p>
          <a:p>
            <a:pPr marL="376238" lvl="1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794332" y="4891449"/>
            <a:ext cx="3234052" cy="1849919"/>
            <a:chOff x="4409728" y="4437112"/>
            <a:chExt cx="3234052" cy="184991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728" y="4611893"/>
              <a:ext cx="3096344" cy="160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409728" y="4611893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3164" y="5926991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580112" y="5733256"/>
              <a:ext cx="936104" cy="346135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712291" y="5792564"/>
              <a:ext cx="446862" cy="216024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552806" y="5843364"/>
              <a:ext cx="731800" cy="2160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653789" y="5723540"/>
              <a:ext cx="246033" cy="1874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6296" y="5168225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LFI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8879" y="4913001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HAZID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4168" y="4607247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programs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4088" y="4437112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barriers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2691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Futura Medium" pitchFamily="2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1427-CB57-47C8-AFC8-CC1C2A5DF4BC}" type="datetime4">
              <a:rPr lang="en-GB" smtClean="0"/>
              <a:t>21 May 2015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96C61-077C-49D5-83CA-9B2A3FEF3DC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2" descr="http://sww-bsp.bsp.shell.bn/main/images/Pecten_Tra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9862" y="2730296"/>
            <a:ext cx="2484276" cy="698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" y="255588"/>
            <a:ext cx="8634412" cy="546970"/>
          </a:xfrm>
        </p:spPr>
        <p:txBody>
          <a:bodyPr/>
          <a:lstStyle/>
          <a:p>
            <a:r>
              <a:rPr lang="en-US" sz="3200" b="1" dirty="0" smtClean="0"/>
              <a:t>Agenda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45412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Objectives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Why “live well intervention” system?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Model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Operational summary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Challenges &amp; Mitigation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Learnings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Conclusions</a:t>
            </a:r>
            <a:br>
              <a:rPr lang="en-GB" sz="2400" dirty="0" smtClean="0"/>
            </a:br>
            <a:endParaRPr lang="en-GB" sz="2400" dirty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105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1401-912D-4DCA-BEFA-8EDF45E06FD2}" type="datetime4">
              <a:rPr lang="en-GB" smtClean="0"/>
              <a:t>21 May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9D97-FBB4-4BD7-836F-072EBF9DB06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7044383" cy="485415"/>
          </a:xfrm>
          <a:ln/>
        </p:spPr>
        <p:txBody>
          <a:bodyPr/>
          <a:lstStyle/>
          <a:p>
            <a:r>
              <a:rPr lang="en-GB" sz="2800" b="1" dirty="0" smtClean="0"/>
              <a:t>Background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4315" y="6465888"/>
            <a:ext cx="1079500" cy="323850"/>
          </a:xfrm>
        </p:spPr>
        <p:txBody>
          <a:bodyPr/>
          <a:lstStyle/>
          <a:p>
            <a:fld id="{192D8590-0265-422D-8BCC-E23932D9C19E}" type="datetime4">
              <a:rPr lang="en-GB" smtClean="0"/>
              <a:t>21 May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50028" y="6465888"/>
            <a:ext cx="266700" cy="169862"/>
          </a:xfrm>
        </p:spPr>
        <p:txBody>
          <a:bodyPr/>
          <a:lstStyle/>
          <a:p>
            <a:fld id="{DCC0845F-4DC5-40BD-8DFA-F32C71824BD7}" type="slidenum">
              <a:rPr lang="en-US"/>
              <a:pPr/>
              <a:t>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105208"/>
            <a:ext cx="5481090" cy="513222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 smtClean="0"/>
              <a:t>The well was </a:t>
            </a:r>
            <a:r>
              <a:rPr lang="en-GB" dirty="0"/>
              <a:t>completed </a:t>
            </a:r>
            <a:r>
              <a:rPr lang="en-GB" dirty="0" smtClean="0"/>
              <a:t>&amp; kicked off on </a:t>
            </a:r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Dec </a:t>
            </a:r>
            <a:r>
              <a:rPr lang="en-GB" dirty="0" smtClean="0"/>
              <a:t>2014 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GB" dirty="0" smtClean="0"/>
              <a:t>With </a:t>
            </a:r>
            <a:r>
              <a:rPr lang="en-GB" b="1" dirty="0" smtClean="0"/>
              <a:t>only</a:t>
            </a:r>
            <a:r>
              <a:rPr lang="en-GB" dirty="0" smtClean="0"/>
              <a:t> bottom reservoir perforated due to big pressure differentials with zone above (risk of differentially sticking and crossflow)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 smtClean="0"/>
              <a:t>The </a:t>
            </a:r>
            <a:r>
              <a:rPr lang="en-GB" dirty="0"/>
              <a:t>base plan </a:t>
            </a:r>
            <a:r>
              <a:rPr lang="en-GB" dirty="0" smtClean="0"/>
              <a:t>was </a:t>
            </a:r>
            <a:r>
              <a:rPr lang="en-GB" dirty="0"/>
              <a:t>to </a:t>
            </a:r>
            <a:r>
              <a:rPr lang="en-GB" b="1" dirty="0" smtClean="0"/>
              <a:t>add second perforating zone </a:t>
            </a:r>
            <a:r>
              <a:rPr lang="en-GB" dirty="0" smtClean="0"/>
              <a:t>on </a:t>
            </a:r>
            <a:r>
              <a:rPr lang="en-GB" dirty="0"/>
              <a:t>the </a:t>
            </a:r>
            <a:r>
              <a:rPr lang="en-GB" dirty="0" smtClean="0"/>
              <a:t>8.5” </a:t>
            </a:r>
            <a:r>
              <a:rPr lang="en-GB" dirty="0"/>
              <a:t>section once the pressures have equalized with the </a:t>
            </a:r>
            <a:r>
              <a:rPr lang="en-GB" dirty="0" smtClean="0"/>
              <a:t>existing perforation.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 smtClean="0"/>
              <a:t>Post drilling volumes and pressures indicate that it would take </a:t>
            </a:r>
            <a:r>
              <a:rPr lang="en-GB" b="1" dirty="0" smtClean="0"/>
              <a:t>3 months production </a:t>
            </a:r>
            <a:r>
              <a:rPr lang="en-GB" dirty="0" smtClean="0"/>
              <a:t>to deplete current deep sands to same pressure as </a:t>
            </a:r>
            <a:r>
              <a:rPr lang="en-GB" dirty="0">
                <a:solidFill>
                  <a:srgbClr val="595959"/>
                </a:solidFill>
              </a:rPr>
              <a:t>second perforating </a:t>
            </a:r>
            <a:r>
              <a:rPr lang="en-GB" dirty="0" smtClean="0">
                <a:solidFill>
                  <a:srgbClr val="595959"/>
                </a:solidFill>
              </a:rPr>
              <a:t>zone</a:t>
            </a:r>
            <a:r>
              <a:rPr lang="en-GB" dirty="0" smtClean="0"/>
              <a:t>.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As per April 2015, downhole pressure gauges suggested the pressures had equalized and the well had condensate banking issue. </a:t>
            </a:r>
            <a:endParaRPr lang="en-US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The job was carried out in mid April to perforate the new target sands.</a:t>
            </a:r>
            <a:endParaRPr lang="en-US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endParaRPr lang="en-US" u="sng" dirty="0"/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394315" y="6465888"/>
            <a:ext cx="1079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28DDD74D-CAB7-4D20-ABA2-4821089A2E24}" type="datetime4">
              <a:rPr lang="en-GB" smtClean="0"/>
              <a:pPr/>
              <a:t>21 May 2015</a:t>
            </a:fld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8650028" y="6465888"/>
            <a:ext cx="266700" cy="1698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DCC0845F-4DC5-40BD-8DFA-F32C71824BD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9" t="12590" r="46656" b="8250"/>
          <a:stretch/>
        </p:blipFill>
        <p:spPr bwMode="auto">
          <a:xfrm>
            <a:off x="7439255" y="725635"/>
            <a:ext cx="1295400" cy="572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6943955" y="5284936"/>
            <a:ext cx="2097608" cy="952500"/>
            <a:chOff x="6515100" y="4851400"/>
            <a:chExt cx="2097608" cy="952500"/>
          </a:xfrm>
          <a:solidFill>
            <a:schemeClr val="accent2"/>
          </a:solidFill>
        </p:grpSpPr>
        <p:sp>
          <p:nvSpPr>
            <p:cNvPr id="14" name="Right Arrow 13"/>
            <p:cNvSpPr/>
            <p:nvPr/>
          </p:nvSpPr>
          <p:spPr bwMode="auto">
            <a:xfrm>
              <a:off x="6515100" y="5168900"/>
              <a:ext cx="819150" cy="317500"/>
            </a:xfrm>
            <a:prstGeom prst="rightArrow">
              <a:avLst/>
            </a:prstGeom>
            <a:grpFill/>
            <a:ln w="9525" cap="flat" cmpd="sng" algn="ctr">
              <a:solidFill>
                <a:srgbClr val="9498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6515101" y="4851400"/>
              <a:ext cx="819150" cy="317500"/>
            </a:xfrm>
            <a:prstGeom prst="rightArrow">
              <a:avLst/>
            </a:prstGeom>
            <a:grpFill/>
            <a:ln w="9525" cap="flat" cmpd="sng" algn="ctr">
              <a:solidFill>
                <a:srgbClr val="9498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6515101" y="5486400"/>
              <a:ext cx="819150" cy="317500"/>
            </a:xfrm>
            <a:prstGeom prst="rightArrow">
              <a:avLst/>
            </a:prstGeom>
            <a:grpFill/>
            <a:ln w="9525" cap="flat" cmpd="sng" algn="ctr">
              <a:solidFill>
                <a:srgbClr val="9498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10800000">
              <a:off x="7975600" y="5181600"/>
              <a:ext cx="546086" cy="304800"/>
            </a:xfrm>
            <a:prstGeom prst="rightArrow">
              <a:avLst/>
            </a:prstGeom>
            <a:grpFill/>
            <a:ln w="9525" cap="flat" cmpd="sng" algn="ctr">
              <a:solidFill>
                <a:srgbClr val="9498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0800000">
              <a:off x="7975601" y="4864100"/>
              <a:ext cx="546085" cy="304800"/>
            </a:xfrm>
            <a:prstGeom prst="rightArrow">
              <a:avLst/>
            </a:prstGeom>
            <a:grpFill/>
            <a:ln w="9525" cap="flat" cmpd="sng" algn="ctr">
              <a:solidFill>
                <a:srgbClr val="9498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 rot="10800000">
              <a:off x="7975601" y="5499100"/>
              <a:ext cx="637107" cy="304800"/>
            </a:xfrm>
            <a:prstGeom prst="rightArrow">
              <a:avLst/>
            </a:prstGeom>
            <a:grpFill/>
            <a:ln w="9525" cap="flat" cmpd="sng" algn="ctr">
              <a:solidFill>
                <a:srgbClr val="9498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59759" y="3900393"/>
            <a:ext cx="74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Min ID = 3.903”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30048" y="4056132"/>
            <a:ext cx="152426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New </a:t>
            </a:r>
            <a:r>
              <a:rPr lang="en-US" sz="1400" b="1" dirty="0" err="1" smtClean="0"/>
              <a:t>Perf</a:t>
            </a:r>
            <a:endParaRPr lang="en-US" sz="1400" b="1" dirty="0" smtClean="0"/>
          </a:p>
          <a:p>
            <a:endParaRPr lang="en-US" sz="500" b="1" dirty="0" smtClean="0"/>
          </a:p>
          <a:p>
            <a:r>
              <a:rPr lang="en-US" sz="1100" dirty="0" err="1"/>
              <a:t>Pr</a:t>
            </a:r>
            <a:r>
              <a:rPr lang="en-US" sz="1100" dirty="0"/>
              <a:t> = 8.5Kpsi</a:t>
            </a:r>
          </a:p>
          <a:p>
            <a:r>
              <a:rPr lang="en-US" sz="1100" dirty="0"/>
              <a:t>2-7/8” 60deg 6spf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401076" y="4100448"/>
            <a:ext cx="250844" cy="771793"/>
          </a:xfrm>
          <a:prstGeom prst="rightBrace">
            <a:avLst>
              <a:gd name="adj1" fmla="val 4951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92181" y="5284936"/>
            <a:ext cx="53933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58857" y="5480592"/>
            <a:ext cx="14316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Existing </a:t>
            </a:r>
            <a:r>
              <a:rPr lang="en-US" sz="1400" b="1" dirty="0" err="1" smtClean="0"/>
              <a:t>Perf</a:t>
            </a:r>
            <a:endParaRPr lang="en-US" sz="1400" b="1" dirty="0" smtClean="0"/>
          </a:p>
          <a:p>
            <a:endParaRPr lang="en-US" sz="400" dirty="0" smtClean="0"/>
          </a:p>
          <a:p>
            <a:r>
              <a:rPr lang="en-US" sz="1100" dirty="0" err="1" smtClean="0"/>
              <a:t>Pr</a:t>
            </a:r>
            <a:r>
              <a:rPr lang="en-US" sz="1100" dirty="0" smtClean="0"/>
              <a:t> </a:t>
            </a:r>
            <a:r>
              <a:rPr lang="en-US" sz="1100" dirty="0"/>
              <a:t>= 9.3Kpsi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59520" y="5284936"/>
            <a:ext cx="182043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93143" y="6389529"/>
            <a:ext cx="11876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TD = 5084 </a:t>
            </a:r>
            <a:r>
              <a:rPr lang="en-US" sz="1000" b="1" dirty="0" err="1" smtClean="0"/>
              <a:t>mMD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528916"/>
            <a:ext cx="1435008" cy="11079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Well Specs</a:t>
            </a:r>
            <a:r>
              <a:rPr lang="en-US" sz="1100" b="1" dirty="0" smtClean="0"/>
              <a:t> </a:t>
            </a:r>
          </a:p>
          <a:p>
            <a:r>
              <a:rPr lang="en-US" sz="1100" dirty="0" smtClean="0"/>
              <a:t>Mono string 4.5” </a:t>
            </a:r>
            <a:r>
              <a:rPr lang="en-US" sz="1100" dirty="0" err="1" smtClean="0"/>
              <a:t>tbg</a:t>
            </a:r>
            <a:endParaRPr lang="en-US" sz="1100" dirty="0" smtClean="0"/>
          </a:p>
          <a:p>
            <a:r>
              <a:rPr lang="en-US" sz="1100" dirty="0" smtClean="0"/>
              <a:t>High pressure gas</a:t>
            </a:r>
          </a:p>
          <a:p>
            <a:r>
              <a:rPr lang="en-US" sz="1100" dirty="0" smtClean="0"/>
              <a:t>No sand control</a:t>
            </a:r>
          </a:p>
          <a:p>
            <a:r>
              <a:rPr lang="en-US" sz="1100" dirty="0" smtClean="0"/>
              <a:t>13Cr tubing</a:t>
            </a:r>
          </a:p>
          <a:p>
            <a:r>
              <a:rPr lang="en-US" sz="1100" dirty="0" smtClean="0"/>
              <a:t>15K wellhead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3178" y="182877"/>
            <a:ext cx="19483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Well </a:t>
            </a:r>
            <a:r>
              <a:rPr lang="en-US" b="1" dirty="0" smtClean="0">
                <a:solidFill>
                  <a:srgbClr val="FF0000"/>
                </a:solidFill>
              </a:rPr>
              <a:t>Schematics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GB" sz="2800" b="1" dirty="0" smtClean="0"/>
              <a:t>Objectives</a:t>
            </a:r>
            <a:endParaRPr lang="en-US" sz="2800" b="1" dirty="0"/>
          </a:p>
        </p:txBody>
      </p:sp>
      <p:sp>
        <p:nvSpPr>
          <p:cNvPr id="82" name="Rectangle 5"/>
          <p:cNvSpPr txBox="1">
            <a:spLocks noChangeArrowheads="1"/>
          </p:cNvSpPr>
          <p:nvPr/>
        </p:nvSpPr>
        <p:spPr>
          <a:xfrm>
            <a:off x="1763688" y="2420888"/>
            <a:ext cx="8388424" cy="5016500"/>
          </a:xfrm>
          <a:prstGeom prst="rect">
            <a:avLst/>
          </a:prstGeom>
        </p:spPr>
        <p:txBody>
          <a:bodyPr/>
          <a:lstStyle/>
          <a:p>
            <a:pPr marL="269875" indent="-26987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75000"/>
              <a:defRPr/>
            </a:pPr>
            <a:endParaRPr lang="en-US" sz="1400" b="1" dirty="0" smtClean="0"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7" cy="338437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400" dirty="0" smtClean="0"/>
              <a:t>To add second perforating zone without killing or damaging the existing zone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GB" sz="2400" dirty="0"/>
              <a:t>Optimize recovery by perforating at </a:t>
            </a:r>
            <a:r>
              <a:rPr lang="en-GB" sz="2400" dirty="0" smtClean="0"/>
              <a:t>optimum </a:t>
            </a:r>
            <a:r>
              <a:rPr lang="en-GB" sz="2400" dirty="0"/>
              <a:t>condition to prevent </a:t>
            </a:r>
            <a:r>
              <a:rPr lang="en-GB" sz="2400" dirty="0" smtClean="0"/>
              <a:t>cross-flow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Justification</a:t>
            </a:r>
            <a:endParaRPr lang="en-US" sz="2800" b="1" dirty="0"/>
          </a:p>
          <a:p>
            <a:pPr lvl="0">
              <a:lnSpc>
                <a:spcPct val="150000"/>
              </a:lnSpc>
            </a:pPr>
            <a:r>
              <a:rPr lang="en-GB" sz="2400" dirty="0" smtClean="0"/>
              <a:t>Live well intervention system was </a:t>
            </a:r>
            <a:r>
              <a:rPr lang="en-GB" sz="2400" dirty="0"/>
              <a:t>chosen due to gross perforating interval </a:t>
            </a:r>
            <a:r>
              <a:rPr lang="en-GB" sz="2400" dirty="0" smtClean="0"/>
              <a:t>of  330m </a:t>
            </a:r>
            <a:r>
              <a:rPr lang="en-GB" sz="2400" dirty="0"/>
              <a:t>and not having to kill the well </a:t>
            </a:r>
            <a:r>
              <a:rPr lang="en-GB" sz="2400" dirty="0" smtClean="0"/>
              <a:t>with Caesium </a:t>
            </a:r>
            <a:r>
              <a:rPr lang="en-GB" sz="2400" dirty="0" err="1" smtClean="0"/>
              <a:t>formate</a:t>
            </a:r>
            <a:r>
              <a:rPr lang="en-GB" sz="2400" dirty="0" smtClean="0"/>
              <a:t> (~ USD10 mil).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en-US" sz="2400" u="sng" dirty="0"/>
          </a:p>
          <a:p>
            <a:pPr marL="0" indent="0">
              <a:lnSpc>
                <a:spcPct val="150000"/>
              </a:lnSpc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1946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GB" sz="2800" b="1" dirty="0" smtClean="0"/>
              <a:t>Why “Live” Well Intervention System?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ADA2-8626-47BF-B946-1DE5F16E15F1}" type="datetime4">
              <a:rPr lang="en-GB" smtClean="0"/>
              <a:t>21 May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845F-4DC5-40BD-8DFA-F32C71824BD7}" type="slidenum">
              <a:rPr lang="en-US"/>
              <a:pPr/>
              <a:t>5</a:t>
            </a:fld>
            <a:endParaRPr lang="en-US"/>
          </a:p>
        </p:txBody>
      </p:sp>
      <p:sp>
        <p:nvSpPr>
          <p:cNvPr id="82" name="Rectangle 5"/>
          <p:cNvSpPr txBox="1">
            <a:spLocks noChangeArrowheads="1"/>
          </p:cNvSpPr>
          <p:nvPr/>
        </p:nvSpPr>
        <p:spPr>
          <a:xfrm>
            <a:off x="1763688" y="2420888"/>
            <a:ext cx="8388424" cy="5016500"/>
          </a:xfrm>
          <a:prstGeom prst="rect">
            <a:avLst/>
          </a:prstGeom>
        </p:spPr>
        <p:txBody>
          <a:bodyPr/>
          <a:lstStyle/>
          <a:p>
            <a:pPr marL="269875" indent="-26987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75000"/>
              <a:defRPr/>
            </a:pPr>
            <a:endParaRPr lang="en-US" sz="1400" b="1" dirty="0" smtClean="0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4078" y="1052736"/>
            <a:ext cx="8352928" cy="5544616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</a:rPr>
              <a:t>The Good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Insert and retrieve gun strings under wellhead pressure 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Perforate </a:t>
            </a:r>
            <a:r>
              <a:rPr lang="en-US" altLang="en-US" sz="1800" dirty="0"/>
              <a:t>a long interval </a:t>
            </a:r>
            <a:r>
              <a:rPr lang="en-US" altLang="en-US" sz="1800" dirty="0" smtClean="0"/>
              <a:t>(without </a:t>
            </a:r>
            <a:r>
              <a:rPr lang="en-US" altLang="en-US" sz="1800" dirty="0"/>
              <a:t>length </a:t>
            </a:r>
            <a:r>
              <a:rPr lang="en-US" altLang="en-US" sz="1800" dirty="0" smtClean="0"/>
              <a:t>restriction on riser/PCE/lubricator</a:t>
            </a:r>
            <a:r>
              <a:rPr lang="en-US" altLang="en-US" sz="1800" dirty="0"/>
              <a:t>)</a:t>
            </a:r>
            <a:endParaRPr lang="en-US" altLang="en-US" sz="1800" dirty="0" smtClean="0"/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Allow optimum perforating conditions (DUB) without exposing </a:t>
            </a:r>
            <a:r>
              <a:rPr lang="en-US" altLang="en-US" sz="1800" dirty="0"/>
              <a:t>the formation to damaging kill fluids. 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Perforate </a:t>
            </a:r>
            <a:r>
              <a:rPr lang="en-US" altLang="en-US" sz="1800" dirty="0"/>
              <a:t>multiple runs without killing the well between runs. 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It </a:t>
            </a:r>
            <a:r>
              <a:rPr lang="en-US" altLang="en-US" sz="1800" dirty="0"/>
              <a:t>allows deployment of the firing head separately from the gun. 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Accidental </a:t>
            </a:r>
            <a:r>
              <a:rPr lang="en-US" altLang="en-US" sz="1800" dirty="0"/>
              <a:t>activation of the head while it is pressurized would be </a:t>
            </a:r>
            <a:r>
              <a:rPr lang="en-US" altLang="en-US" sz="1800" dirty="0" smtClean="0"/>
              <a:t>harmless </a:t>
            </a:r>
            <a:r>
              <a:rPr lang="en-US" altLang="en-US" sz="1800" dirty="0"/>
              <a:t>as it is not connected to the guns at this </a:t>
            </a:r>
            <a:r>
              <a:rPr lang="en-US" altLang="en-US" sz="1800" dirty="0" smtClean="0"/>
              <a:t>time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 smtClean="0"/>
              <a:t>Downhole Real Time data acquired using </a:t>
            </a:r>
            <a:r>
              <a:rPr lang="en-US" altLang="en-US" sz="1800" dirty="0" err="1" smtClean="0"/>
              <a:t>Fibre</a:t>
            </a:r>
            <a:r>
              <a:rPr lang="en-US" altLang="en-US" sz="1800" dirty="0" smtClean="0"/>
              <a:t> Optic Enabled Coiled Tubing allows to ensure to correlate the perforation depth and activate the firing head properly. </a:t>
            </a:r>
          </a:p>
          <a:p>
            <a:pPr marL="376238" lvl="1" indent="0">
              <a:buNone/>
            </a:pPr>
            <a:endParaRPr lang="en-US" altLang="en-US" sz="1800" dirty="0" smtClean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The Bad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/>
              <a:t>Inherently a high risk and complex </a:t>
            </a:r>
            <a:r>
              <a:rPr lang="en-US" altLang="en-US" sz="1800" dirty="0" smtClean="0"/>
              <a:t>operation, </a:t>
            </a:r>
            <a:r>
              <a:rPr lang="en-US" altLang="en-US" sz="1800" dirty="0"/>
              <a:t>anything can go wrong and lead to </a:t>
            </a:r>
            <a:r>
              <a:rPr lang="en-US" altLang="en-US" sz="1800" dirty="0" smtClean="0"/>
              <a:t>disaster due to “l</a:t>
            </a:r>
            <a:r>
              <a:rPr lang="en-US" sz="1800" dirty="0" smtClean="0"/>
              <a:t>ive well”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Time consuming especially with drilling rig support</a:t>
            </a:r>
            <a:endParaRPr lang="en-US" sz="1800" dirty="0"/>
          </a:p>
          <a:p>
            <a:pPr marL="376238" lvl="1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08720"/>
            <a:ext cx="1460710" cy="8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0616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GB" sz="2800" b="1" dirty="0" smtClean="0"/>
              <a:t>Model – Gun Shock Dynamics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18350" y="6609904"/>
            <a:ext cx="1079500" cy="323850"/>
          </a:xfrm>
        </p:spPr>
        <p:txBody>
          <a:bodyPr/>
          <a:lstStyle/>
          <a:p>
            <a:fld id="{66DCC2AA-B1D4-40A0-BD9E-59893DB29319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77550" y="6520743"/>
            <a:ext cx="266700" cy="169862"/>
          </a:xfrm>
        </p:spPr>
        <p:txBody>
          <a:bodyPr/>
          <a:lstStyle/>
          <a:p>
            <a:fld id="{DCC0845F-4DC5-40BD-8DFA-F32C71824BD7}" type="slidenum">
              <a:rPr lang="en-US">
                <a:solidFill>
                  <a:srgbClr val="595959"/>
                </a:solidFill>
              </a:rPr>
              <a:pPr/>
              <a:t>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746157" cy="1656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4163" indent="-284163"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latin typeface="+mn-lt"/>
                <a:cs typeface="+mn-cs"/>
              </a:rPr>
              <a:t>SPAN shock/ </a:t>
            </a:r>
            <a:r>
              <a:rPr lang="en-US" sz="2000" dirty="0" err="1">
                <a:latin typeface="+mn-lt"/>
                <a:cs typeface="+mn-cs"/>
              </a:rPr>
              <a:t>Pulsefrac</a:t>
            </a:r>
            <a:r>
              <a:rPr lang="en-US" sz="2000" dirty="0">
                <a:latin typeface="+mn-lt"/>
                <a:cs typeface="+mn-cs"/>
              </a:rPr>
              <a:t> models suggested the job can be done in one run (worse case)</a:t>
            </a:r>
          </a:p>
          <a:p>
            <a:pPr marL="284163" indent="-284163"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latin typeface="+mn-lt"/>
                <a:cs typeface="+mn-cs"/>
              </a:rPr>
              <a:t>Due to unknown fluid type and level, different scenarios modeled; worse case is the string is moving upwards over 100” – however still within CTU limit and no warning</a:t>
            </a:r>
          </a:p>
          <a:p>
            <a:pPr marL="284163" indent="-284163"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latin typeface="+mn-lt"/>
                <a:cs typeface="+mn-cs"/>
              </a:rPr>
              <a:t>Models cannot be calibrated because the fast response gauges was not available and the job was not executed as per what was modelled</a:t>
            </a:r>
            <a:r>
              <a:rPr lang="en-US" sz="2000" dirty="0"/>
              <a:t>.</a:t>
            </a:r>
          </a:p>
          <a:p>
            <a:pPr marL="284163" indent="-284163"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000" dirty="0" smtClean="0">
              <a:latin typeface="+mn-lt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7" b="8129"/>
          <a:stretch/>
        </p:blipFill>
        <p:spPr bwMode="auto">
          <a:xfrm>
            <a:off x="4958186" y="2612276"/>
            <a:ext cx="4104456" cy="1445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639991" cy="41244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2" y="4147676"/>
            <a:ext cx="2665700" cy="2665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968" y="4527661"/>
            <a:ext cx="13741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Perforating </a:t>
            </a:r>
            <a:r>
              <a:rPr lang="en-US" sz="1100" dirty="0"/>
              <a:t>Shock </a:t>
            </a:r>
            <a:r>
              <a:rPr lang="en-US" sz="1100" dirty="0" smtClean="0"/>
              <a:t>pressure dynamics – </a:t>
            </a:r>
            <a:r>
              <a:rPr lang="en-US" sz="1100" dirty="0"/>
              <a:t>4300 psi Wellbore pressure / Well Bore Fluid Column of water to 3,344m MD / 3052m TVD – Gas above fluid column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703641" y="3087501"/>
            <a:ext cx="25454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3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GB" sz="2800" b="1" dirty="0" smtClean="0"/>
              <a:t>Model – T&amp;D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18350" y="6609904"/>
            <a:ext cx="1079500" cy="323850"/>
          </a:xfrm>
        </p:spPr>
        <p:txBody>
          <a:bodyPr/>
          <a:lstStyle/>
          <a:p>
            <a:fld id="{66DCC2AA-B1D4-40A0-BD9E-59893DB29319}" type="datetime4">
              <a:rPr lang="en-GB" smtClean="0">
                <a:solidFill>
                  <a:srgbClr val="595959"/>
                </a:solidFill>
              </a:rPr>
              <a:pPr/>
              <a:t>21 May 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3314" y="6715522"/>
            <a:ext cx="266700" cy="169862"/>
          </a:xfrm>
        </p:spPr>
        <p:txBody>
          <a:bodyPr/>
          <a:lstStyle/>
          <a:p>
            <a:fld id="{DCC0845F-4DC5-40BD-8DFA-F32C71824BD7}" type="slidenum">
              <a:rPr lang="en-US">
                <a:solidFill>
                  <a:srgbClr val="595959"/>
                </a:solidFill>
              </a:rPr>
              <a:pPr/>
              <a:t>7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988325"/>
            <a:ext cx="8094277" cy="1656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4163" lvl="0" indent="-284163">
              <a:spcAft>
                <a:spcPts val="600"/>
              </a:spcAft>
              <a:buClr>
                <a:srgbClr val="D42E12"/>
              </a:buClr>
              <a:buSzPct val="75000"/>
              <a:buFont typeface="Wingdings" pitchFamily="2" charset="2"/>
              <a:buChar char="n"/>
            </a:pPr>
            <a:r>
              <a:rPr lang="en-US" kern="0" dirty="0">
                <a:solidFill>
                  <a:srgbClr val="595959"/>
                </a:solidFill>
                <a:latin typeface="Futura Medium"/>
                <a:cs typeface="+mn-cs"/>
              </a:rPr>
              <a:t>T&amp;D suggest to perforate the </a:t>
            </a:r>
            <a:r>
              <a:rPr lang="en-US" kern="0" dirty="0" smtClean="0">
                <a:solidFill>
                  <a:srgbClr val="595959"/>
                </a:solidFill>
                <a:latin typeface="Futura Medium"/>
                <a:cs typeface="+mn-cs"/>
              </a:rPr>
              <a:t>331m net interval in 2 runs:</a:t>
            </a:r>
            <a:endParaRPr lang="en-US" kern="0" dirty="0">
              <a:solidFill>
                <a:srgbClr val="595959"/>
              </a:solidFill>
              <a:latin typeface="Futura Medium"/>
              <a:cs typeface="+mn-cs"/>
            </a:endParaRPr>
          </a:p>
          <a:p>
            <a:pPr marL="569913" lvl="1" indent="-193675">
              <a:spcAft>
                <a:spcPts val="600"/>
              </a:spcAft>
              <a:buSzPct val="75000"/>
              <a:buFont typeface="Wingdings" pitchFamily="2" charset="2"/>
              <a:buChar char="n"/>
            </a:pPr>
            <a:r>
              <a:rPr lang="en-US" kern="0" dirty="0" smtClean="0">
                <a:solidFill>
                  <a:srgbClr val="595959"/>
                </a:solidFill>
                <a:latin typeface="Futura Medium"/>
              </a:rPr>
              <a:t>Perforating gun #1 was using “live</a:t>
            </a:r>
            <a:r>
              <a:rPr lang="en-US" kern="0" dirty="0">
                <a:solidFill>
                  <a:srgbClr val="595959"/>
                </a:solidFill>
                <a:latin typeface="Futura Medium"/>
              </a:rPr>
              <a:t>” gun deployment to perforate 91m </a:t>
            </a:r>
            <a:r>
              <a:rPr lang="en-US" kern="0" dirty="0" smtClean="0">
                <a:solidFill>
                  <a:srgbClr val="595959"/>
                </a:solidFill>
                <a:latin typeface="Futura Medium"/>
              </a:rPr>
              <a:t>interval</a:t>
            </a:r>
            <a:r>
              <a:rPr lang="en-US" kern="0" dirty="0">
                <a:solidFill>
                  <a:srgbClr val="595959"/>
                </a:solidFill>
                <a:latin typeface="Futura Medium"/>
              </a:rPr>
              <a:t>; </a:t>
            </a:r>
            <a:endParaRPr lang="en-US" kern="0" dirty="0" smtClean="0">
              <a:solidFill>
                <a:srgbClr val="595959"/>
              </a:solidFill>
              <a:latin typeface="Futura Medium"/>
            </a:endParaRPr>
          </a:p>
          <a:p>
            <a:pPr marL="569913" lvl="1" indent="-193675">
              <a:spcAft>
                <a:spcPts val="600"/>
              </a:spcAft>
              <a:buSzPct val="75000"/>
              <a:buFont typeface="Wingdings" pitchFamily="2" charset="2"/>
              <a:buChar char="n"/>
            </a:pPr>
            <a:r>
              <a:rPr lang="en-US" kern="0" dirty="0">
                <a:solidFill>
                  <a:srgbClr val="595959"/>
                </a:solidFill>
                <a:latin typeface="Futura Medium"/>
              </a:rPr>
              <a:t>Perforating gun </a:t>
            </a:r>
            <a:r>
              <a:rPr lang="en-US" kern="0" dirty="0" smtClean="0">
                <a:solidFill>
                  <a:srgbClr val="595959"/>
                </a:solidFill>
                <a:latin typeface="Futura Medium"/>
              </a:rPr>
              <a:t>#2 </a:t>
            </a:r>
            <a:r>
              <a:rPr lang="en-US" kern="0" dirty="0">
                <a:solidFill>
                  <a:srgbClr val="595959"/>
                </a:solidFill>
                <a:latin typeface="Futura Medium"/>
              </a:rPr>
              <a:t>was using “live” gun deployment to perforate </a:t>
            </a:r>
            <a:r>
              <a:rPr lang="en-US" kern="0" dirty="0" smtClean="0">
                <a:solidFill>
                  <a:srgbClr val="595959"/>
                </a:solidFill>
                <a:latin typeface="Futura Medium"/>
              </a:rPr>
              <a:t>240m </a:t>
            </a:r>
            <a:r>
              <a:rPr lang="en-US" kern="0" dirty="0">
                <a:solidFill>
                  <a:srgbClr val="595959"/>
                </a:solidFill>
                <a:latin typeface="Futura Medium"/>
              </a:rPr>
              <a:t>interval; </a:t>
            </a:r>
            <a:endParaRPr lang="en-US" kern="0" dirty="0" smtClean="0">
              <a:solidFill>
                <a:srgbClr val="595959"/>
              </a:solidFill>
              <a:latin typeface="Futura Medium"/>
            </a:endParaRPr>
          </a:p>
          <a:p>
            <a:pPr marL="112713" indent="-193675">
              <a:spcAft>
                <a:spcPts val="600"/>
              </a:spcAft>
              <a:buSzPct val="75000"/>
              <a:buFont typeface="Wingdings" pitchFamily="2" charset="2"/>
              <a:buChar char="n"/>
            </a:pPr>
            <a:r>
              <a:rPr lang="en-US" kern="0" dirty="0" smtClean="0">
                <a:solidFill>
                  <a:srgbClr val="595959"/>
                </a:solidFill>
                <a:latin typeface="Futura Medium"/>
              </a:rPr>
              <a:t>The T&amp;D was not cross checked with in-house’s T&amp;D  for CTU.</a:t>
            </a:r>
            <a:endParaRPr lang="en-US" kern="0" dirty="0">
              <a:solidFill>
                <a:srgbClr val="595959"/>
              </a:solidFill>
              <a:latin typeface="Futura Medium"/>
            </a:endParaRPr>
          </a:p>
          <a:p>
            <a:pPr marL="284163" indent="-284163">
              <a:spcAft>
                <a:spcPts val="600"/>
              </a:spcAft>
              <a:buClr>
                <a:srgbClr val="D42E12"/>
              </a:buClr>
              <a:buSzPct val="75000"/>
              <a:buFont typeface="Wingdings" pitchFamily="2" charset="2"/>
              <a:buChar char="n"/>
            </a:pPr>
            <a:endParaRPr lang="en-US" sz="2000" dirty="0" smtClean="0">
              <a:solidFill>
                <a:srgbClr val="595959"/>
              </a:solidFill>
              <a:latin typeface="Futura Medium"/>
            </a:endParaRPr>
          </a:p>
        </p:txBody>
      </p:sp>
      <p:grpSp>
        <p:nvGrpSpPr>
          <p:cNvPr id="2050" name="Group 2049"/>
          <p:cNvGrpSpPr/>
          <p:nvPr/>
        </p:nvGrpSpPr>
        <p:grpSpPr>
          <a:xfrm>
            <a:off x="107504" y="2699045"/>
            <a:ext cx="1676417" cy="3863248"/>
            <a:chOff x="392945" y="2518080"/>
            <a:chExt cx="1676417" cy="3863248"/>
          </a:xfrm>
        </p:grpSpPr>
        <p:grpSp>
          <p:nvGrpSpPr>
            <p:cNvPr id="7" name="Group 6"/>
            <p:cNvGrpSpPr/>
            <p:nvPr/>
          </p:nvGrpSpPr>
          <p:grpSpPr>
            <a:xfrm>
              <a:off x="392945" y="2518080"/>
              <a:ext cx="1676417" cy="3863248"/>
              <a:chOff x="1619243" y="2060848"/>
              <a:chExt cx="1676417" cy="386324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971" b="20651"/>
              <a:stretch/>
            </p:blipFill>
            <p:spPr bwMode="auto">
              <a:xfrm>
                <a:off x="1619243" y="2060848"/>
                <a:ext cx="1676417" cy="3135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392"/>
              <a:stretch/>
            </p:blipFill>
            <p:spPr bwMode="auto">
              <a:xfrm>
                <a:off x="1619243" y="5196114"/>
                <a:ext cx="1676400" cy="727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208285" y="4221678"/>
              <a:ext cx="45719" cy="7749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584" y="4550958"/>
              <a:ext cx="205933" cy="301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584" y="4996626"/>
              <a:ext cx="205933" cy="1352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lus 12"/>
          <p:cNvSpPr/>
          <p:nvPr/>
        </p:nvSpPr>
        <p:spPr>
          <a:xfrm>
            <a:off x="5199980" y="2733915"/>
            <a:ext cx="707306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1783921" y="2805923"/>
            <a:ext cx="672155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2665556" y="2301867"/>
            <a:ext cx="2069176" cy="4274240"/>
            <a:chOff x="2741517" y="2107088"/>
            <a:chExt cx="2069176" cy="4274240"/>
          </a:xfrm>
        </p:grpSpPr>
        <p:grpSp>
          <p:nvGrpSpPr>
            <p:cNvPr id="22" name="Group 21"/>
            <p:cNvGrpSpPr/>
            <p:nvPr/>
          </p:nvGrpSpPr>
          <p:grpSpPr>
            <a:xfrm>
              <a:off x="2741517" y="2518080"/>
              <a:ext cx="1676417" cy="3863248"/>
              <a:chOff x="1619243" y="2060848"/>
              <a:chExt cx="1676417" cy="386324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971" b="20651"/>
              <a:stretch/>
            </p:blipFill>
            <p:spPr bwMode="auto">
              <a:xfrm>
                <a:off x="1619243" y="2060848"/>
                <a:ext cx="1676417" cy="3135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392"/>
              <a:stretch/>
            </p:blipFill>
            <p:spPr bwMode="auto">
              <a:xfrm>
                <a:off x="1619243" y="5196114"/>
                <a:ext cx="1676400" cy="727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3556857" y="4221678"/>
              <a:ext cx="45719" cy="7749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79156" y="4996626"/>
              <a:ext cx="205933" cy="1352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010960" y="4752488"/>
              <a:ext cx="45719" cy="5937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3008711" y="4831631"/>
              <a:ext cx="45719" cy="587825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4110582" y="4756870"/>
              <a:ext cx="45719" cy="5937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4108333" y="4836013"/>
              <a:ext cx="45719" cy="587825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56926" y="2107088"/>
              <a:ext cx="20537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kern="0" dirty="0" smtClean="0">
                  <a:solidFill>
                    <a:srgbClr val="FF0000"/>
                  </a:solidFill>
                  <a:latin typeface="Futura Medium"/>
                </a:rPr>
                <a:t>Live perforating </a:t>
              </a:r>
              <a:r>
                <a:rPr lang="en-US" sz="1400" b="1" kern="0" dirty="0">
                  <a:solidFill>
                    <a:srgbClr val="FF0000"/>
                  </a:solidFill>
                  <a:latin typeface="Futura Medium"/>
                </a:rPr>
                <a:t>gun #1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6119499" y="2301867"/>
            <a:ext cx="2053767" cy="4274240"/>
            <a:chOff x="5562313" y="2107088"/>
            <a:chExt cx="2053767" cy="4274240"/>
          </a:xfrm>
        </p:grpSpPr>
        <p:grpSp>
          <p:nvGrpSpPr>
            <p:cNvPr id="29" name="Group 28"/>
            <p:cNvGrpSpPr/>
            <p:nvPr/>
          </p:nvGrpSpPr>
          <p:grpSpPr>
            <a:xfrm>
              <a:off x="5562313" y="2518080"/>
              <a:ext cx="1676417" cy="3863248"/>
              <a:chOff x="1619243" y="2060848"/>
              <a:chExt cx="1676417" cy="3863248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971" b="20651"/>
              <a:stretch/>
            </p:blipFill>
            <p:spPr bwMode="auto">
              <a:xfrm>
                <a:off x="1619243" y="2060848"/>
                <a:ext cx="1676417" cy="3135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392"/>
              <a:stretch/>
            </p:blipFill>
            <p:spPr bwMode="auto">
              <a:xfrm>
                <a:off x="1619243" y="5196114"/>
                <a:ext cx="1676400" cy="727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6377653" y="4221678"/>
              <a:ext cx="45719" cy="6309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99952" y="4515033"/>
              <a:ext cx="205933" cy="3375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5823789" y="4435890"/>
              <a:ext cx="45719" cy="5937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5821540" y="4515033"/>
              <a:ext cx="45719" cy="587825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6941901" y="4449942"/>
              <a:ext cx="45719" cy="593703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6939652" y="4529085"/>
              <a:ext cx="45719" cy="587825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62313" y="2107088"/>
              <a:ext cx="20537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kern="0" dirty="0" smtClean="0">
                  <a:solidFill>
                    <a:srgbClr val="FF0000"/>
                  </a:solidFill>
                  <a:latin typeface="Futura Medium"/>
                </a:rPr>
                <a:t>Live perforating </a:t>
              </a:r>
              <a:r>
                <a:rPr lang="en-US" sz="1400" b="1" kern="0" dirty="0">
                  <a:solidFill>
                    <a:srgbClr val="FF0000"/>
                  </a:solidFill>
                  <a:latin typeface="Futura Medium"/>
                </a:rPr>
                <a:t>gun </a:t>
              </a:r>
              <a:r>
                <a:rPr lang="en-US" sz="1400" b="1" kern="0" dirty="0" smtClean="0">
                  <a:solidFill>
                    <a:srgbClr val="FF0000"/>
                  </a:solidFill>
                  <a:latin typeface="Futura Medium"/>
                </a:rPr>
                <a:t>#2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105716" y="3551771"/>
            <a:ext cx="1577676" cy="16158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Before Fire</a:t>
            </a:r>
          </a:p>
          <a:p>
            <a:r>
              <a:rPr lang="en-US" sz="1100" dirty="0" smtClean="0"/>
              <a:t>Full of formation water</a:t>
            </a:r>
          </a:p>
          <a:p>
            <a:r>
              <a:rPr lang="en-US" sz="1100" dirty="0" smtClean="0"/>
              <a:t>500psi Static UB</a:t>
            </a:r>
          </a:p>
          <a:p>
            <a:r>
              <a:rPr lang="en-US" sz="1100" dirty="0" smtClean="0"/>
              <a:t>WHP = 2600psi</a:t>
            </a:r>
          </a:p>
          <a:p>
            <a:endParaRPr lang="en-US" sz="1100" b="1" dirty="0"/>
          </a:p>
          <a:p>
            <a:r>
              <a:rPr lang="en-US" sz="1100" b="1" dirty="0" smtClean="0">
                <a:solidFill>
                  <a:srgbClr val="FF0000"/>
                </a:solidFill>
              </a:rPr>
              <a:t>After Fire</a:t>
            </a:r>
          </a:p>
          <a:p>
            <a:r>
              <a:rPr lang="en-US" sz="1100" dirty="0" smtClean="0"/>
              <a:t>Fluid level went down</a:t>
            </a:r>
          </a:p>
          <a:p>
            <a:r>
              <a:rPr lang="en-US" sz="1100" dirty="0" smtClean="0"/>
              <a:t>Gas in wellbore </a:t>
            </a:r>
          </a:p>
          <a:p>
            <a:r>
              <a:rPr lang="en-US" sz="1100" dirty="0" smtClean="0"/>
              <a:t>WHP = 6500 psi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89334" y="3407755"/>
            <a:ext cx="1168910" cy="12772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Before Fire</a:t>
            </a:r>
          </a:p>
          <a:p>
            <a:r>
              <a:rPr lang="en-US" sz="1100" dirty="0" smtClean="0"/>
              <a:t>Full of gas</a:t>
            </a:r>
          </a:p>
          <a:p>
            <a:r>
              <a:rPr lang="en-US" sz="1100" dirty="0" smtClean="0"/>
              <a:t>On balance</a:t>
            </a:r>
          </a:p>
          <a:p>
            <a:endParaRPr lang="en-US" sz="1100" b="1" dirty="0"/>
          </a:p>
          <a:p>
            <a:r>
              <a:rPr lang="en-US" sz="1100" b="1" dirty="0" smtClean="0">
                <a:solidFill>
                  <a:srgbClr val="FF0000"/>
                </a:solidFill>
              </a:rPr>
              <a:t>After Fire</a:t>
            </a:r>
          </a:p>
          <a:p>
            <a:r>
              <a:rPr lang="en-US" sz="1100" dirty="0" smtClean="0"/>
              <a:t>Full of gas</a:t>
            </a:r>
          </a:p>
          <a:p>
            <a:r>
              <a:rPr lang="en-US" sz="1100" dirty="0" smtClean="0"/>
              <a:t>WHP = 7520psi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24076" y="4416457"/>
            <a:ext cx="1157689" cy="11079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Gun lengths</a:t>
            </a:r>
          </a:p>
          <a:p>
            <a:endParaRPr lang="en-US" sz="1100" dirty="0" smtClean="0"/>
          </a:p>
          <a:p>
            <a:r>
              <a:rPr lang="en-US" sz="1100" dirty="0" smtClean="0"/>
              <a:t>Gun #2 = 240m</a:t>
            </a:r>
          </a:p>
          <a:p>
            <a:r>
              <a:rPr lang="en-US" sz="1100" dirty="0" smtClean="0"/>
              <a:t>Spacer = 120m</a:t>
            </a:r>
            <a:endParaRPr lang="en-US" sz="1100" dirty="0"/>
          </a:p>
          <a:p>
            <a:r>
              <a:rPr lang="en-US" sz="1100" dirty="0" smtClean="0"/>
              <a:t>Gun#1 </a:t>
            </a:r>
            <a:r>
              <a:rPr lang="en-US" sz="1100" dirty="0"/>
              <a:t>= 91m</a:t>
            </a:r>
          </a:p>
          <a:p>
            <a:endParaRPr lang="en-US" sz="1100" dirty="0" smtClean="0"/>
          </a:p>
        </p:txBody>
      </p:sp>
      <p:sp>
        <p:nvSpPr>
          <p:cNvPr id="65" name="Isosceles Triangle 64"/>
          <p:cNvSpPr/>
          <p:nvPr/>
        </p:nvSpPr>
        <p:spPr>
          <a:xfrm>
            <a:off x="6369241" y="4473361"/>
            <a:ext cx="45719" cy="593703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>
            <a:off x="6366992" y="4552504"/>
            <a:ext cx="45719" cy="587825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>
            <a:off x="7487353" y="4487413"/>
            <a:ext cx="45719" cy="593703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7485104" y="4566556"/>
            <a:ext cx="45719" cy="587825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6378987" y="4989898"/>
            <a:ext cx="45719" cy="593703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>
            <a:off x="6376738" y="5069041"/>
            <a:ext cx="45719" cy="587825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7478609" y="4994280"/>
            <a:ext cx="45719" cy="593703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7476360" y="5073423"/>
            <a:ext cx="45719" cy="587825"/>
          </a:xfrm>
          <a:prstGeom prst="triangl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0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GB" sz="2800" b="1" dirty="0" smtClean="0"/>
              <a:t>Operation Summary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C2AA-B1D4-40A0-BD9E-59893DB29319}" type="datetime4">
              <a:rPr lang="en-GB" smtClean="0"/>
              <a:t>21 May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845F-4DC5-40BD-8DFA-F32C71824BD7}" type="slidenum">
              <a:rPr lang="en-US"/>
              <a:pPr/>
              <a:t>8</a:t>
            </a:fld>
            <a:endParaRPr lang="en-US"/>
          </a:p>
        </p:txBody>
      </p:sp>
      <p:sp>
        <p:nvSpPr>
          <p:cNvPr id="82" name="Rectangle 5"/>
          <p:cNvSpPr txBox="1">
            <a:spLocks noChangeArrowheads="1"/>
          </p:cNvSpPr>
          <p:nvPr/>
        </p:nvSpPr>
        <p:spPr>
          <a:xfrm>
            <a:off x="1953562" y="2420888"/>
            <a:ext cx="8388424" cy="5016500"/>
          </a:xfrm>
          <a:prstGeom prst="rect">
            <a:avLst/>
          </a:prstGeom>
        </p:spPr>
        <p:txBody>
          <a:bodyPr/>
          <a:lstStyle/>
          <a:p>
            <a:pPr marL="269875" indent="-26987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75000"/>
              <a:defRPr/>
            </a:pPr>
            <a:endParaRPr lang="en-US" sz="1400" b="1" dirty="0" smtClean="0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646" y="894940"/>
            <a:ext cx="6363443" cy="33971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/>
              <a:t>Depth was correlated using gamma rays and CCL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Firing was activated by pumping rate pressure </a:t>
            </a:r>
            <a:r>
              <a:rPr lang="en-US" sz="1800" dirty="0" err="1" smtClean="0"/>
              <a:t>cucles</a:t>
            </a:r>
            <a:r>
              <a:rPr lang="en-US" sz="1800" dirty="0" smtClean="0"/>
              <a:t>, </a:t>
            </a:r>
            <a:r>
              <a:rPr lang="en-US" sz="1800" dirty="0" err="1" smtClean="0"/>
              <a:t>fibre</a:t>
            </a:r>
            <a:r>
              <a:rPr lang="en-US" sz="1800" dirty="0" smtClean="0"/>
              <a:t> optic was used to ensure proper signals are passed onto the FH.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All the guns were successfully activated, and the parameters were followed in real time with the downhole sensors in the CT BHA.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Many problems were encountered: 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Barriers leaked: swab valves, UMV, plug valves. All were rectified.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Guns </a:t>
            </a:r>
            <a:r>
              <a:rPr lang="en-US" sz="1800" dirty="0"/>
              <a:t>was </a:t>
            </a:r>
            <a:r>
              <a:rPr lang="en-US" sz="1800" dirty="0" err="1" smtClean="0"/>
              <a:t>overpulled</a:t>
            </a:r>
            <a:r>
              <a:rPr lang="en-US" sz="1800" dirty="0" smtClean="0"/>
              <a:t> </a:t>
            </a:r>
            <a:r>
              <a:rPr lang="en-US" sz="1800" dirty="0"/>
              <a:t>(10,000lbs). UMV was closed against the gun carrier. Retrieved and change with  new gun.</a:t>
            </a:r>
          </a:p>
          <a:p>
            <a:pPr lvl="1"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u="sng" dirty="0"/>
          </a:p>
          <a:p>
            <a:pPr marL="0" indent="0">
              <a:lnSpc>
                <a:spcPct val="100000"/>
              </a:lnSpc>
              <a:buNone/>
            </a:pPr>
            <a:endParaRPr lang="en-US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24816" r="61599" b="28000"/>
          <a:stretch/>
        </p:blipFill>
        <p:spPr bwMode="auto">
          <a:xfrm>
            <a:off x="308518" y="3861048"/>
            <a:ext cx="5073426" cy="2813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30000" r="60860" b="20000"/>
          <a:stretch/>
        </p:blipFill>
        <p:spPr bwMode="auto">
          <a:xfrm>
            <a:off x="5652120" y="4520477"/>
            <a:ext cx="3168352" cy="1790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C:\Users\Sateria.Sulaiman\AppData\Local\Microsoft\Windows\Temporary Internet Files\Content.Outlook\UP0FPPUA\PICT0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54" y="980728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33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5" name="Rectangle 1040"/>
          <p:cNvSpPr>
            <a:spLocks noGrp="1" noChangeArrowheads="1"/>
          </p:cNvSpPr>
          <p:nvPr>
            <p:ph type="title"/>
          </p:nvPr>
        </p:nvSpPr>
        <p:spPr>
          <a:xfrm>
            <a:off x="17463" y="255588"/>
            <a:ext cx="8634412" cy="485415"/>
          </a:xfrm>
          <a:ln/>
        </p:spPr>
        <p:txBody>
          <a:bodyPr/>
          <a:lstStyle/>
          <a:p>
            <a:r>
              <a:rPr lang="en-US" sz="2800" b="1" dirty="0" smtClean="0"/>
              <a:t>Challenges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7887-1A9D-4010-AB80-0E569307A468}" type="datetime4">
              <a:rPr lang="en-GB" smtClean="0"/>
              <a:t>21 May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845F-4DC5-40BD-8DFA-F32C71824BD7}" type="slidenum">
              <a:rPr lang="en-US"/>
              <a:pPr/>
              <a:t>9</a:t>
            </a:fld>
            <a:endParaRPr lang="en-US"/>
          </a:p>
        </p:txBody>
      </p:sp>
      <p:sp>
        <p:nvSpPr>
          <p:cNvPr id="82" name="Rectangle 5"/>
          <p:cNvSpPr txBox="1">
            <a:spLocks noChangeArrowheads="1"/>
          </p:cNvSpPr>
          <p:nvPr/>
        </p:nvSpPr>
        <p:spPr>
          <a:xfrm>
            <a:off x="1763688" y="2420888"/>
            <a:ext cx="8388424" cy="5016500"/>
          </a:xfrm>
          <a:prstGeom prst="rect">
            <a:avLst/>
          </a:prstGeom>
        </p:spPr>
        <p:txBody>
          <a:bodyPr/>
          <a:lstStyle/>
          <a:p>
            <a:pPr marL="269875" indent="-26987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75000"/>
              <a:defRPr/>
            </a:pPr>
            <a:endParaRPr lang="en-US" sz="1400" b="1" dirty="0" smtClean="0"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981852"/>
            <a:ext cx="8568952" cy="4968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4163" indent="-284163" algn="l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952500" indent="-185738" algn="l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23975" indent="-180975" algn="l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Estimated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Maximum CITHP = 7200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psi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(close to 10K 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system recommended limit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of 8500 psi)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800" b="1" dirty="0">
                <a:solidFill>
                  <a:srgbClr val="C00000"/>
                </a:solidFill>
              </a:rPr>
              <a:t>First time </a:t>
            </a:r>
            <a:r>
              <a:rPr lang="en-GB" sz="1800" dirty="0">
                <a:solidFill>
                  <a:srgbClr val="C00000"/>
                </a:solidFill>
              </a:rPr>
              <a:t>such operations carried out </a:t>
            </a:r>
            <a:r>
              <a:rPr lang="en-GB" sz="1800" b="1" dirty="0">
                <a:solidFill>
                  <a:srgbClr val="C00000"/>
                </a:solidFill>
              </a:rPr>
              <a:t>in BSP</a:t>
            </a:r>
            <a:r>
              <a:rPr lang="en-GB" sz="1800" dirty="0">
                <a:solidFill>
                  <a:srgbClr val="C00000"/>
                </a:solidFill>
              </a:rPr>
              <a:t>.  In similar operations by another Operator in Brunei and a Shell operating unit in Malaysia, they dropped the guns in hole – suspected due to miscommunication between CT &amp; gun </a:t>
            </a:r>
            <a:r>
              <a:rPr lang="en-GB" sz="1800" dirty="0" smtClean="0">
                <a:solidFill>
                  <a:srgbClr val="C00000"/>
                </a:solidFill>
              </a:rPr>
              <a:t>deployment crews and the difference in the sensor measurements and the actual weight applied in every CIRP connection.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800" b="1" dirty="0" smtClean="0">
                <a:solidFill>
                  <a:srgbClr val="0070C0"/>
                </a:solidFill>
              </a:rPr>
              <a:t>Suboptimal CTU </a:t>
            </a:r>
            <a:r>
              <a:rPr lang="en-GB" sz="1800" dirty="0" smtClean="0">
                <a:solidFill>
                  <a:srgbClr val="0070C0"/>
                </a:solidFill>
              </a:rPr>
              <a:t>size used. The crane </a:t>
            </a:r>
            <a:r>
              <a:rPr lang="en-GB" sz="1800" dirty="0">
                <a:solidFill>
                  <a:srgbClr val="0070C0"/>
                </a:solidFill>
              </a:rPr>
              <a:t>capacity just allowed to lift a maximum weight of 33.5 MT which represented that </a:t>
            </a:r>
            <a:r>
              <a:rPr lang="en-GB" sz="1800" dirty="0" smtClean="0">
                <a:solidFill>
                  <a:srgbClr val="0070C0"/>
                </a:solidFill>
              </a:rPr>
              <a:t>it was necessary to use a 1.75” CTU string which had </a:t>
            </a:r>
            <a:r>
              <a:rPr lang="en-GB" sz="1800" dirty="0">
                <a:solidFill>
                  <a:srgbClr val="0070C0"/>
                </a:solidFill>
              </a:rPr>
              <a:t>to be trimmed and purged before sending </a:t>
            </a:r>
            <a:r>
              <a:rPr lang="en-GB" sz="1800" dirty="0" smtClean="0">
                <a:solidFill>
                  <a:srgbClr val="0070C0"/>
                </a:solidFill>
              </a:rPr>
              <a:t>offshore (PTE advice is to use 2” coil)</a:t>
            </a:r>
            <a:endParaRPr lang="en-US" sz="1800" dirty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There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was not enough space in the 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Cantilever deck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to set 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the Reel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, Control Cabin and Power Pack on it. Hence running long cables for the electronic system and extended hydraulic hoses were required 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to operate the unit from the main deck that caused delay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in respond to the system</a:t>
            </a:r>
            <a:r>
              <a:rPr lang="en-GB" sz="1800" dirty="0"/>
              <a:t>.</a:t>
            </a:r>
            <a:endParaRPr lang="en-US" sz="1800" dirty="0"/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Because continuous and multiple high pressure test to be done, a big quantity of spares had to be sent to location in order to have enough resources on board, which represented to keep a good coordination between the crew offshore and Town throughout the operation.</a:t>
            </a:r>
            <a:endParaRPr lang="en-US" sz="1800" dirty="0"/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sz="1800" dirty="0" err="1">
                <a:solidFill>
                  <a:schemeClr val="accent6">
                    <a:lumMod val="75000"/>
                  </a:schemeClr>
                </a:solidFill>
              </a:rPr>
              <a:t>Fiber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Optic inside of the CT string run very close to its temperature limitation ~ 250degF, for this reason it was important to monitor constantly the real Downhole data to apply any mitigation to reduce the temperature during this intervention.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kern="0" dirty="0" smtClean="0"/>
          </a:p>
          <a:p>
            <a:pPr>
              <a:spcAft>
                <a:spcPts val="1200"/>
              </a:spcAft>
            </a:pPr>
            <a:endParaRPr lang="en-US" sz="1800" u="sng" kern="0" dirty="0" smtClean="0"/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endParaRPr lang="en-US" sz="1800" kern="0" dirty="0"/>
          </a:p>
        </p:txBody>
      </p:sp>
      <p:sp>
        <p:nvSpPr>
          <p:cNvPr id="2" name="Rectangle 1"/>
          <p:cNvSpPr/>
          <p:nvPr/>
        </p:nvSpPr>
        <p:spPr>
          <a:xfrm>
            <a:off x="179512" y="909845"/>
            <a:ext cx="8784976" cy="23762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6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Default Design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595959"/>
      </a:dk1>
      <a:lt1>
        <a:srgbClr val="FFFFFF"/>
      </a:lt1>
      <a:dk2>
        <a:srgbClr val="D42E12"/>
      </a:dk2>
      <a:lt2>
        <a:srgbClr val="F7D117"/>
      </a:lt2>
      <a:accent1>
        <a:srgbClr val="611759"/>
      </a:accent1>
      <a:accent2>
        <a:srgbClr val="00824A"/>
      </a:accent2>
      <a:accent3>
        <a:srgbClr val="FFFFFF"/>
      </a:accent3>
      <a:accent4>
        <a:srgbClr val="4B4B4B"/>
      </a:accent4>
      <a:accent5>
        <a:srgbClr val="B7ABB5"/>
      </a:accent5>
      <a:accent6>
        <a:srgbClr val="007542"/>
      </a:accent6>
      <a:hlink>
        <a:srgbClr val="DE8703"/>
      </a:hlink>
      <a:folHlink>
        <a:srgbClr val="003882"/>
      </a:folHlink>
    </a:clrScheme>
    <a:fontScheme name="Default Design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95959"/>
        </a:dk1>
        <a:lt1>
          <a:srgbClr val="FFFFFF"/>
        </a:lt1>
        <a:dk2>
          <a:srgbClr val="D42E12"/>
        </a:dk2>
        <a:lt2>
          <a:srgbClr val="F7D117"/>
        </a:lt2>
        <a:accent1>
          <a:srgbClr val="611759"/>
        </a:accent1>
        <a:accent2>
          <a:srgbClr val="00824A"/>
        </a:accent2>
        <a:accent3>
          <a:srgbClr val="FFFFFF"/>
        </a:accent3>
        <a:accent4>
          <a:srgbClr val="4B4B4B"/>
        </a:accent4>
        <a:accent5>
          <a:srgbClr val="B7ABB5"/>
        </a:accent5>
        <a:accent6>
          <a:srgbClr val="007542"/>
        </a:accent6>
        <a:hlink>
          <a:srgbClr val="DE8703"/>
        </a:hlink>
        <a:folHlink>
          <a:srgbClr val="0038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EMAILADDRESS%">WTapia1@slb.com</XMLData>
</file>

<file path=customXml/item2.xml><?xml version="1.0" encoding="utf-8"?>
<XMLData TextToDisplay="%USERNAME%">WTapia1</XMLData>
</file>

<file path=customXml/item3.xml><?xml version="1.0" encoding="utf-8"?>
<XMLData TextToDisplay="%HOSTNAME%">SLB-8RLYM12.DIR.slb.com</XMLData>
</file>

<file path=customXml/item4.xml><?xml version="1.0" encoding="utf-8"?>
<XMLData TextToDisplay="RightsWATCHMark">8|SCHLUMBERGER-EXT-Public|{00000000-0000-0000-0000-000000000000}</XMLData>
</file>

<file path=customXml/item5.xml><?xml version="1.0" encoding="utf-8"?>
<XMLData TextToDisplay="%CLASSIFICATIONDATETIME%">08:31 15/05/2015</XMLData>
</file>

<file path=customXml/item6.xml><?xml version="1.0" encoding="utf-8"?>
<XMLData TextToDisplay="%DOCUMENTGUID%">{00000000-0000-0000-0000-000000000000}</XMLData>
</file>

<file path=customXml/itemProps1.xml><?xml version="1.0" encoding="utf-8"?>
<ds:datastoreItem xmlns:ds="http://schemas.openxmlformats.org/officeDocument/2006/customXml" ds:itemID="{FBF1E948-DEAB-4649-8B96-2164C6F70A02}">
  <ds:schemaRefs/>
</ds:datastoreItem>
</file>

<file path=customXml/itemProps2.xml><?xml version="1.0" encoding="utf-8"?>
<ds:datastoreItem xmlns:ds="http://schemas.openxmlformats.org/officeDocument/2006/customXml" ds:itemID="{95B18E0D-54D4-446E-8BB7-C10230D44960}">
  <ds:schemaRefs/>
</ds:datastoreItem>
</file>

<file path=customXml/itemProps3.xml><?xml version="1.0" encoding="utf-8"?>
<ds:datastoreItem xmlns:ds="http://schemas.openxmlformats.org/officeDocument/2006/customXml" ds:itemID="{D6680243-F795-4BC7-A3A0-FAFC16C083C6}">
  <ds:schemaRefs/>
</ds:datastoreItem>
</file>

<file path=customXml/itemProps4.xml><?xml version="1.0" encoding="utf-8"?>
<ds:datastoreItem xmlns:ds="http://schemas.openxmlformats.org/officeDocument/2006/customXml" ds:itemID="{E619C5B2-C98F-4483-960C-4B968F4DAF9E}">
  <ds:schemaRefs/>
</ds:datastoreItem>
</file>

<file path=customXml/itemProps5.xml><?xml version="1.0" encoding="utf-8"?>
<ds:datastoreItem xmlns:ds="http://schemas.openxmlformats.org/officeDocument/2006/customXml" ds:itemID="{BCF4F2AC-14D5-4BFE-9406-AC48B7CF7C89}">
  <ds:schemaRefs/>
</ds:datastoreItem>
</file>

<file path=customXml/itemProps6.xml><?xml version="1.0" encoding="utf-8"?>
<ds:datastoreItem xmlns:ds="http://schemas.openxmlformats.org/officeDocument/2006/customXml" ds:itemID="{D011A022-2251-4CEE-A115-32E385F62BA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9265</TotalTime>
  <Words>1651</Words>
  <Application>Microsoft Office PowerPoint</Application>
  <PresentationFormat>On-screen Show (4:3)</PresentationFormat>
  <Paragraphs>188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1_Default Design</vt:lpstr>
      <vt:lpstr>Case Study: Live Well Deployment System in Brunei – Challenges and learnings</vt:lpstr>
      <vt:lpstr>Agenda</vt:lpstr>
      <vt:lpstr>Background</vt:lpstr>
      <vt:lpstr>Objectives</vt:lpstr>
      <vt:lpstr>Why “Live” Well Intervention System?</vt:lpstr>
      <vt:lpstr>Model – Gun Shock Dynamics</vt:lpstr>
      <vt:lpstr>Model – T&amp;D</vt:lpstr>
      <vt:lpstr>Operation Summary</vt:lpstr>
      <vt:lpstr>Challenges</vt:lpstr>
      <vt:lpstr>Improvements/ Mitigations </vt:lpstr>
      <vt:lpstr>What went wrong?</vt:lpstr>
      <vt:lpstr>Conclusions</vt:lpstr>
      <vt:lpstr>PowerPoint Presentation</vt:lpstr>
    </vt:vector>
  </TitlesOfParts>
  <Company>Article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nashe01</dc:creator>
  <cp:lastModifiedBy>Erle P. Halliburton</cp:lastModifiedBy>
  <cp:revision>646</cp:revision>
  <dcterms:created xsi:type="dcterms:W3CDTF">2009-11-25T14:32:06Z</dcterms:created>
  <dcterms:modified xsi:type="dcterms:W3CDTF">2015-05-21T06:04:15Z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8|SCHLUMBERGER-EXT-Public|{00000000-0000-0000-0000-000000000000}</vt:lpwstr>
  </property>
</Properties>
</file>