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56" r:id="rId5"/>
    <p:sldId id="351" r:id="rId6"/>
    <p:sldId id="353" r:id="rId7"/>
    <p:sldId id="352" r:id="rId8"/>
    <p:sldId id="354" r:id="rId9"/>
    <p:sldId id="355" r:id="rId10"/>
    <p:sldId id="356" r:id="rId11"/>
    <p:sldId id="358" r:id="rId12"/>
    <p:sldId id="359" r:id="rId13"/>
    <p:sldId id="360" r:id="rId14"/>
    <p:sldId id="361" r:id="rId15"/>
    <p:sldId id="362" r:id="rId16"/>
    <p:sldId id="364" r:id="rId17"/>
    <p:sldId id="365" r:id="rId18"/>
    <p:sldId id="366" r:id="rId19"/>
    <p:sldId id="367" r:id="rId20"/>
    <p:sldId id="368" r:id="rId21"/>
    <p:sldId id="370" r:id="rId22"/>
    <p:sldId id="371" r:id="rId23"/>
    <p:sldId id="372" r:id="rId24"/>
    <p:sldId id="373" r:id="rId25"/>
    <p:sldId id="374" r:id="rId26"/>
    <p:sldId id="375" r:id="rId27"/>
    <p:sldId id="376" r:id="rId28"/>
    <p:sldId id="377" r:id="rId29"/>
    <p:sldId id="378" r:id="rId30"/>
    <p:sldId id="379" r:id="rId31"/>
    <p:sldId id="380" r:id="rId32"/>
    <p:sldId id="383" r:id="rId33"/>
    <p:sldId id="382" r:id="rId3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92CE360-A61E-4829-B513-617115572376}">
          <p14:sldIdLst>
            <p14:sldId id="256"/>
            <p14:sldId id="351"/>
            <p14:sldId id="353"/>
            <p14:sldId id="352"/>
            <p14:sldId id="354"/>
            <p14:sldId id="355"/>
            <p14:sldId id="356"/>
            <p14:sldId id="358"/>
            <p14:sldId id="359"/>
            <p14:sldId id="360"/>
            <p14:sldId id="361"/>
            <p14:sldId id="362"/>
            <p14:sldId id="364"/>
            <p14:sldId id="365"/>
            <p14:sldId id="366"/>
            <p14:sldId id="367"/>
            <p14:sldId id="368"/>
            <p14:sldId id="370"/>
            <p14:sldId id="371"/>
            <p14:sldId id="372"/>
            <p14:sldId id="373"/>
            <p14:sldId id="374"/>
            <p14:sldId id="375"/>
            <p14:sldId id="376"/>
            <p14:sldId id="377"/>
            <p14:sldId id="378"/>
            <p14:sldId id="379"/>
            <p14:sldId id="380"/>
            <p14:sldId id="383"/>
            <p14:sldId id="38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BB"/>
    <a:srgbClr val="156DB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67" autoAdjust="0"/>
    <p:restoredTop sz="86447" autoAdjust="0"/>
  </p:normalViewPr>
  <p:slideViewPr>
    <p:cSldViewPr snapToGrid="0" snapToObjects="1">
      <p:cViewPr>
        <p:scale>
          <a:sx n="90" d="100"/>
          <a:sy n="90" d="100"/>
        </p:scale>
        <p:origin x="-1284" y="336"/>
      </p:cViewPr>
      <p:guideLst>
        <p:guide orient="horz" pos="545"/>
        <p:guide orient="horz" pos="664"/>
        <p:guide pos="381"/>
        <p:guide pos="2875"/>
      </p:guideLst>
    </p:cSldViewPr>
  </p:slideViewPr>
  <p:outlineViewPr>
    <p:cViewPr>
      <p:scale>
        <a:sx n="33" d="100"/>
        <a:sy n="33" d="100"/>
      </p:scale>
      <p:origin x="258" y="3649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240DEA4-4D40-41F2-B29F-FB20858C52D4}" type="datetimeFigureOut">
              <a:rPr lang="en-US" smtClean="0"/>
              <a:t>5/19/2015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2C46103-B395-44B8-84AE-A6FEB8F4381D}" type="slidenum">
              <a:rPr lang="en-US" smtClean="0"/>
              <a:t>‹#›</a:t>
            </a:fld>
            <a:endParaRPr lang="en-US"/>
          </a:p>
        </p:txBody>
      </p:sp>
    </p:spTree>
    <p:extLst>
      <p:ext uri="{BB962C8B-B14F-4D97-AF65-F5344CB8AC3E}">
        <p14:creationId xmlns:p14="http://schemas.microsoft.com/office/powerpoint/2010/main" val="111225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a:t>
            </a:r>
            <a:r>
              <a:rPr lang="en-US" baseline="0" dirty="0" smtClean="0"/>
              <a:t> LCM in lab environment along with displacement tools after a poorly performed wellbore displacement and clean-up.  If the clean-up strategy is executed correctly, say an effective static and or dynamic underbalance is used, the well should take fluid after perforating.  Any debris in the wellbore, whether left in the casing after a poorly performed clean-up or introduced into the wellbore during </a:t>
            </a:r>
            <a:r>
              <a:rPr lang="en-US" baseline="0" dirty="0" err="1" smtClean="0"/>
              <a:t>perf</a:t>
            </a:r>
            <a:r>
              <a:rPr lang="en-US" baseline="0" dirty="0" smtClean="0"/>
              <a:t> clean-up, can be carried back into the </a:t>
            </a:r>
            <a:r>
              <a:rPr lang="en-US" baseline="0" dirty="0" err="1" smtClean="0"/>
              <a:t>perfs</a:t>
            </a:r>
            <a:r>
              <a:rPr lang="en-US" baseline="0" dirty="0" smtClean="0"/>
              <a:t> with the losses and LCM.  Additionally, mixing and storage issues with LCM can reduce its effectiveness and further reduce return perm.  Therefore the optimum scenario is to completely eliminate fluid loss and the need for pills.</a:t>
            </a:r>
            <a:endParaRPr lang="en-US" dirty="0"/>
          </a:p>
        </p:txBody>
      </p:sp>
      <p:sp>
        <p:nvSpPr>
          <p:cNvPr id="4" name="Slide Number Placeholder 3"/>
          <p:cNvSpPr>
            <a:spLocks noGrp="1"/>
          </p:cNvSpPr>
          <p:nvPr>
            <p:ph type="sldNum" sz="quarter" idx="10"/>
          </p:nvPr>
        </p:nvSpPr>
        <p:spPr/>
        <p:txBody>
          <a:bodyPr/>
          <a:lstStyle/>
          <a:p>
            <a:pPr>
              <a:defRPr/>
            </a:pPr>
            <a:fld id="{406EF1D5-8BD1-46CF-AE71-35D5E1E5264C}" type="slidenum">
              <a:rPr lang="en-US" smtClean="0"/>
              <a:pPr>
                <a:defRPr/>
              </a:pPr>
              <a:t>4</a:t>
            </a:fld>
            <a:endParaRPr lang="en-US"/>
          </a:p>
        </p:txBody>
      </p:sp>
    </p:spTree>
    <p:extLst>
      <p:ext uri="{BB962C8B-B14F-4D97-AF65-F5344CB8AC3E}">
        <p14:creationId xmlns:p14="http://schemas.microsoft.com/office/powerpoint/2010/main" val="1616784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three pyrotechnic time delays.  Spaced at 120</a:t>
            </a:r>
            <a:r>
              <a:rPr lang="en-US" dirty="0" smtClean="0">
                <a:latin typeface="Calibri"/>
              </a:rPr>
              <a:t>°</a:t>
            </a:r>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14</a:t>
            </a:fld>
            <a:endParaRPr lang="en-US"/>
          </a:p>
        </p:txBody>
      </p:sp>
    </p:spTree>
    <p:extLst>
      <p:ext uri="{BB962C8B-B14F-4D97-AF65-F5344CB8AC3E}">
        <p14:creationId xmlns:p14="http://schemas.microsoft.com/office/powerpoint/2010/main" val="2114352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Rot="1" noChangeAspect="1" noChangeArrowheads="1" noTextEdit="1"/>
          </p:cNvSpPr>
          <p:nvPr>
            <p:ph type="sldImg"/>
          </p:nvPr>
        </p:nvSpPr>
        <p:spPr>
          <a:ln/>
        </p:spPr>
      </p:sp>
      <p:sp>
        <p:nvSpPr>
          <p:cNvPr id="122882" name="Rectangle 3" descr="Walnut"/>
          <p:cNvSpPr>
            <a:spLocks noGrp="1" noChangeArrowheads="1"/>
          </p:cNvSpPr>
          <p:nvPr>
            <p:ph type="body" idx="1"/>
          </p:nvPr>
        </p:nvSpPr>
        <p:spPr>
          <a:noFill/>
          <a:ln/>
        </p:spPr>
        <p:txBody>
          <a:bodyPr/>
          <a:lstStyle/>
          <a:p>
            <a:r>
              <a:rPr lang="en-US" dirty="0" smtClean="0">
                <a:latin typeface="Arial" charset="0"/>
                <a:ea typeface="ＭＳ Ｐゴシック"/>
                <a:cs typeface="ＭＳ Ｐゴシック"/>
              </a:rPr>
              <a:t>An extensive battery of tests was</a:t>
            </a:r>
            <a:r>
              <a:rPr lang="en-US" baseline="0" dirty="0" smtClean="0">
                <a:latin typeface="Arial" charset="0"/>
                <a:ea typeface="ＭＳ Ｐゴシック"/>
                <a:cs typeface="ＭＳ Ｐゴシック"/>
              </a:rPr>
              <a:t> performed to validate system performance against key drivers.  Many of the tests are standard for any gun system, but some were based off of the approach of considering potential issues.  For example:  considered potential leaks in the system or partial firing and how it affected downloading; looked survival for a variety of metallurgies; considered low debris charge performance for extended time frame.</a:t>
            </a:r>
          </a:p>
          <a:p>
            <a:r>
              <a:rPr lang="en-US" baseline="0" dirty="0" smtClean="0">
                <a:latin typeface="Arial" charset="0"/>
                <a:ea typeface="ＭＳ Ｐゴシック"/>
                <a:cs typeface="ＭＳ Ｐゴシック"/>
              </a:rPr>
              <a:t>Again, looking at the system in terms of potential issues:  back-up firing system, vertical drop tests (simulate running into a liner top), drop testing at temperature.</a:t>
            </a:r>
            <a:endParaRPr lang="en-US" dirty="0" smtClean="0">
              <a:latin typeface="Arial" charset="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 testing was conducted</a:t>
            </a:r>
            <a:r>
              <a:rPr lang="en-US" baseline="0" dirty="0" smtClean="0"/>
              <a:t> to more precisely define the time/temperature operational envelope.  </a:t>
            </a:r>
            <a:r>
              <a:rPr lang="en-US" dirty="0" smtClean="0"/>
              <a:t>This chart</a:t>
            </a:r>
            <a:r>
              <a:rPr lang="en-US" baseline="0" dirty="0" smtClean="0"/>
              <a:t> demonstrates the physical response of the charge tube at three temperatures 275</a:t>
            </a:r>
            <a:r>
              <a:rPr lang="en-US" baseline="0" dirty="0" smtClean="0">
                <a:latin typeface="Calibri"/>
              </a:rPr>
              <a:t>°F, 300°F, and 325°F</a:t>
            </a:r>
            <a:r>
              <a:rPr lang="en-US" baseline="0" dirty="0" smtClean="0"/>
              <a:t>. All three time/temperature tests were conducted with the fixture which allowed monitoring of movement, or displacement of the foam charge tube throughout the test. </a:t>
            </a:r>
            <a:endParaRPr lang="en-US" dirty="0"/>
          </a:p>
        </p:txBody>
      </p:sp>
      <p:sp>
        <p:nvSpPr>
          <p:cNvPr id="4" name="Slide Number Placeholder 3"/>
          <p:cNvSpPr>
            <a:spLocks noGrp="1"/>
          </p:cNvSpPr>
          <p:nvPr>
            <p:ph type="sldNum" sz="quarter" idx="10"/>
          </p:nvPr>
        </p:nvSpPr>
        <p:spPr/>
        <p:txBody>
          <a:bodyPr/>
          <a:lstStyle/>
          <a:p>
            <a:pPr>
              <a:defRPr/>
            </a:pPr>
            <a:fld id="{406EF1D5-8BD1-46CF-AE71-35D5E1E5264C}" type="slidenum">
              <a:rPr lang="en-US" smtClean="0"/>
              <a:pPr>
                <a:defRPr/>
              </a:pPr>
              <a:t>18</a:t>
            </a:fld>
            <a:endParaRPr lang="en-US"/>
          </a:p>
        </p:txBody>
      </p:sp>
    </p:spTree>
    <p:extLst>
      <p:ext uri="{BB962C8B-B14F-4D97-AF65-F5344CB8AC3E}">
        <p14:creationId xmlns:p14="http://schemas.microsoft.com/office/powerpoint/2010/main" val="3355329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time/temperature</a:t>
            </a:r>
            <a:r>
              <a:rPr lang="en-US" baseline="0" dirty="0" smtClean="0"/>
              <a:t> test data was compiled to create an operational envelop of the system.  </a:t>
            </a:r>
            <a:r>
              <a:rPr lang="en-US" dirty="0" smtClean="0"/>
              <a:t>The graphic here</a:t>
            </a:r>
            <a:r>
              <a:rPr lang="en-US" baseline="0" dirty="0" smtClean="0"/>
              <a:t> shows the </a:t>
            </a:r>
            <a:r>
              <a:rPr lang="en-US" dirty="0" smtClean="0"/>
              <a:t>current operational envelope</a:t>
            </a:r>
            <a:r>
              <a:rPr lang="en-US" baseline="0" dirty="0" smtClean="0"/>
              <a:t> of the </a:t>
            </a:r>
            <a:r>
              <a:rPr lang="en-US" baseline="0" dirty="0" err="1" smtClean="0"/>
              <a:t>FullConnect</a:t>
            </a:r>
            <a:r>
              <a:rPr lang="en-US" baseline="0" dirty="0" smtClean="0"/>
              <a:t> system.  Empirical data confirms system capability under the blue curve.</a:t>
            </a:r>
            <a:endParaRPr lang="en-US" dirty="0"/>
          </a:p>
        </p:txBody>
      </p:sp>
      <p:sp>
        <p:nvSpPr>
          <p:cNvPr id="4" name="Slide Number Placeholder 3"/>
          <p:cNvSpPr>
            <a:spLocks noGrp="1"/>
          </p:cNvSpPr>
          <p:nvPr>
            <p:ph type="sldNum" sz="quarter" idx="10"/>
          </p:nvPr>
        </p:nvSpPr>
        <p:spPr/>
        <p:txBody>
          <a:bodyPr/>
          <a:lstStyle/>
          <a:p>
            <a:pPr>
              <a:defRPr/>
            </a:pPr>
            <a:fld id="{406EF1D5-8BD1-46CF-AE71-35D5E1E5264C}" type="slidenum">
              <a:rPr lang="en-US" smtClean="0"/>
              <a:pPr>
                <a:defRPr/>
              </a:pPr>
              <a:t>19</a:t>
            </a:fld>
            <a:endParaRPr lang="en-US"/>
          </a:p>
        </p:txBody>
      </p:sp>
    </p:spTree>
    <p:extLst>
      <p:ext uri="{BB962C8B-B14F-4D97-AF65-F5344CB8AC3E}">
        <p14:creationId xmlns:p14="http://schemas.microsoft.com/office/powerpoint/2010/main" val="3192786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area beyond</a:t>
            </a:r>
            <a:r>
              <a:rPr lang="en-US" baseline="0" dirty="0" smtClean="0"/>
              <a:t> the blue curve and inside the red curve was established based on (conservative) extrapolation of the test data.  We feel that this is a viable area for candidate wells, but would require testing to confirm.</a:t>
            </a:r>
            <a:endParaRPr lang="en-US" dirty="0"/>
          </a:p>
        </p:txBody>
      </p:sp>
      <p:sp>
        <p:nvSpPr>
          <p:cNvPr id="4" name="Slide Number Placeholder 3"/>
          <p:cNvSpPr>
            <a:spLocks noGrp="1"/>
          </p:cNvSpPr>
          <p:nvPr>
            <p:ph type="sldNum" sz="quarter" idx="10"/>
          </p:nvPr>
        </p:nvSpPr>
        <p:spPr/>
        <p:txBody>
          <a:bodyPr/>
          <a:lstStyle/>
          <a:p>
            <a:pPr>
              <a:defRPr/>
            </a:pPr>
            <a:fld id="{406EF1D5-8BD1-46CF-AE71-35D5E1E5264C}" type="slidenum">
              <a:rPr lang="en-US" smtClean="0"/>
              <a:pPr>
                <a:defRPr/>
              </a:pPr>
              <a:t>20</a:t>
            </a:fld>
            <a:endParaRPr lang="en-US"/>
          </a:p>
        </p:txBody>
      </p:sp>
    </p:spTree>
    <p:extLst>
      <p:ext uri="{BB962C8B-B14F-4D97-AF65-F5344CB8AC3E}">
        <p14:creationId xmlns:p14="http://schemas.microsoft.com/office/powerpoint/2010/main" val="2803114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27652" name="Slide Number Placeholder 3"/>
          <p:cNvSpPr>
            <a:spLocks noGrp="1"/>
          </p:cNvSpPr>
          <p:nvPr>
            <p:ph type="sldNum" sz="quarter" idx="5"/>
          </p:nvPr>
        </p:nvSpPr>
        <p:spPr>
          <a:noFill/>
        </p:spPr>
        <p:txBody>
          <a:bodyPr/>
          <a:lstStyle/>
          <a:p>
            <a:fld id="{2CBA329F-8037-4405-854E-172D1DC756C1}" type="slidenum">
              <a:rPr lang="en-US" smtClean="0">
                <a:latin typeface="Arial" pitchFamily="34" charset="0"/>
              </a:rPr>
              <a:pPr/>
              <a:t>21</a:t>
            </a:fld>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smtClean="0">
              <a:latin typeface="Arial" charset="0"/>
              <a:ea typeface="ＭＳ Ｐゴシック" pitchFamily="34" charset="-128"/>
            </a:endParaRPr>
          </a:p>
        </p:txBody>
      </p:sp>
      <p:sp>
        <p:nvSpPr>
          <p:cNvPr id="34820" name="Slide Number Placeholder 3"/>
          <p:cNvSpPr>
            <a:spLocks noGrp="1"/>
          </p:cNvSpPr>
          <p:nvPr>
            <p:ph type="sldNum" sz="quarter" idx="5"/>
          </p:nvPr>
        </p:nvSpPr>
        <p:spPr>
          <a:noFill/>
        </p:spPr>
        <p:txBody>
          <a:bodyPr/>
          <a:lstStyle/>
          <a:p>
            <a:fld id="{8078592F-A8AF-4DF7-99B2-C8025265678F}" type="slidenum">
              <a:rPr lang="en-US" smtClean="0">
                <a:ea typeface="ＭＳ Ｐゴシック" pitchFamily="34" charset="-128"/>
              </a:rPr>
              <a:pPr/>
              <a:t>22</a:t>
            </a:fld>
            <a:endParaRPr lang="en-US"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well environment was fairly benign in the initial field installation.  Because a visible validation of function was desired, the system was retrieved from the well immediately after firing rather than remaining in the well as would normally be the case.</a:t>
            </a:r>
          </a:p>
          <a:p>
            <a:endParaRPr lang="en-US" dirty="0"/>
          </a:p>
        </p:txBody>
      </p:sp>
      <p:sp>
        <p:nvSpPr>
          <p:cNvPr id="4" name="Slide Number Placeholder 3"/>
          <p:cNvSpPr>
            <a:spLocks noGrp="1"/>
          </p:cNvSpPr>
          <p:nvPr>
            <p:ph type="sldNum" sz="quarter" idx="10"/>
          </p:nvPr>
        </p:nvSpPr>
        <p:spPr/>
        <p:txBody>
          <a:bodyPr/>
          <a:lstStyle/>
          <a:p>
            <a:fld id="{4BC9DE09-0671-479B-A3A8-C94197C41275}"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Note:  the </a:t>
            </a:r>
            <a:r>
              <a:rPr lang="en-US" baseline="0" dirty="0" err="1" smtClean="0"/>
              <a:t>openhole</a:t>
            </a:r>
            <a:r>
              <a:rPr lang="en-US" baseline="0" dirty="0" smtClean="0"/>
              <a:t> wouldn’t hold a column of completion fluid.  This was true both before and after perforating, so we don’t have an accurate assessment of the of change in </a:t>
            </a:r>
            <a:r>
              <a:rPr lang="en-US" baseline="0" dirty="0" err="1" smtClean="0"/>
              <a:t>injectivity</a:t>
            </a:r>
            <a:r>
              <a:rPr lang="en-US" baseline="0" dirty="0" smtClean="0"/>
              <a:t> due to perforating.</a:t>
            </a:r>
          </a:p>
        </p:txBody>
      </p:sp>
      <p:sp>
        <p:nvSpPr>
          <p:cNvPr id="4" name="Slide Number Placeholder 3"/>
          <p:cNvSpPr>
            <a:spLocks noGrp="1"/>
          </p:cNvSpPr>
          <p:nvPr>
            <p:ph type="sldNum" sz="quarter" idx="10"/>
          </p:nvPr>
        </p:nvSpPr>
        <p:spPr/>
        <p:txBody>
          <a:bodyPr/>
          <a:lstStyle/>
          <a:p>
            <a:fld id="{4BC9DE09-0671-479B-A3A8-C94197C41275}"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As this was a land </a:t>
            </a:r>
            <a:r>
              <a:rPr lang="en-US" baseline="0" dirty="0" err="1" smtClean="0"/>
              <a:t>workover</a:t>
            </a:r>
            <a:r>
              <a:rPr lang="en-US" baseline="0" dirty="0" smtClean="0"/>
              <a:t> rig, the capabilities were fairly standard.  There was a hydraulic catwalk for handling (in the absence of this, cranes for tailing in the guns would be recommended).  While the rig crew was very competent and helpful, it should be noted that the gun system didn’t require special handling equipment on location (same safe practices as are recommended with all gun assemblies).  </a:t>
            </a:r>
            <a:endParaRPr lang="en-US" dirty="0"/>
          </a:p>
        </p:txBody>
      </p:sp>
      <p:sp>
        <p:nvSpPr>
          <p:cNvPr id="4" name="Slide Number Placeholder 3"/>
          <p:cNvSpPr>
            <a:spLocks noGrp="1"/>
          </p:cNvSpPr>
          <p:nvPr>
            <p:ph type="sldNum" sz="quarter" idx="10"/>
          </p:nvPr>
        </p:nvSpPr>
        <p:spPr/>
        <p:txBody>
          <a:bodyPr/>
          <a:lstStyle/>
          <a:p>
            <a:fld id="{4BC9DE09-0671-479B-A3A8-C94197C41275}"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BC9DE09-0671-479B-A3A8-C94197C41275}" type="slidenum">
              <a:rPr lang="en-US" smtClean="0"/>
              <a:pPr/>
              <a:t>6</a:t>
            </a:fld>
            <a:endParaRPr lang="en-US"/>
          </a:p>
        </p:txBody>
      </p:sp>
    </p:spTree>
    <p:extLst>
      <p:ext uri="{BB962C8B-B14F-4D97-AF65-F5344CB8AC3E}">
        <p14:creationId xmlns:p14="http://schemas.microsoft.com/office/powerpoint/2010/main" val="4131438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Initial results were positive.  There were a few minor modifications for field assembly learned, and we expected some adjustments to come out of this test.  The system has proven to be viable for field installations, although we will continue to take a practical approach:  seeking to insure compatibility with practical challenges, insuring both basic perforating system issues are addressed as well as those specific to the flow through system issues, and taking a measured approach to applying the technology to increasingly challenging conditions from testing through full field release.</a:t>
            </a:r>
            <a:endParaRPr lang="en-US" dirty="0"/>
          </a:p>
        </p:txBody>
      </p:sp>
      <p:sp>
        <p:nvSpPr>
          <p:cNvPr id="4" name="Slide Number Placeholder 3"/>
          <p:cNvSpPr>
            <a:spLocks noGrp="1"/>
          </p:cNvSpPr>
          <p:nvPr>
            <p:ph type="sldNum" sz="quarter" idx="10"/>
          </p:nvPr>
        </p:nvSpPr>
        <p:spPr/>
        <p:txBody>
          <a:bodyPr/>
          <a:lstStyle/>
          <a:p>
            <a:fld id="{4BC9DE09-0671-479B-A3A8-C94197C41275}"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Temperature:</a:t>
            </a:r>
            <a:r>
              <a:rPr lang="en-US" baseline="0" dirty="0" smtClean="0"/>
              <a:t>  final stability testing in process for upgraded charge tube material; 220F was performed for a specific opportunity; if higher temp required prior to completion of 325 testing, specific tests can be performed.</a:t>
            </a:r>
          </a:p>
          <a:p>
            <a:endParaRPr lang="en-US" baseline="0" dirty="0" smtClean="0"/>
          </a:p>
        </p:txBody>
      </p:sp>
      <p:sp>
        <p:nvSpPr>
          <p:cNvPr id="4" name="Slide Number Placeholder 3"/>
          <p:cNvSpPr>
            <a:spLocks noGrp="1"/>
          </p:cNvSpPr>
          <p:nvPr>
            <p:ph type="sldNum" sz="quarter" idx="10"/>
          </p:nvPr>
        </p:nvSpPr>
        <p:spPr/>
        <p:txBody>
          <a:bodyPr/>
          <a:lstStyle/>
          <a:p>
            <a:pPr>
              <a:defRPr/>
            </a:pPr>
            <a:fld id="{406EF1D5-8BD1-46CF-AE71-35D5E1E5264C}" type="slidenum">
              <a:rPr lang="en-US" smtClean="0"/>
              <a:pPr>
                <a:defRPr/>
              </a:pPr>
              <a:t>27</a:t>
            </a:fld>
            <a:endParaRPr lang="en-US"/>
          </a:p>
        </p:txBody>
      </p:sp>
    </p:spTree>
    <p:extLst>
      <p:ext uri="{BB962C8B-B14F-4D97-AF65-F5344CB8AC3E}">
        <p14:creationId xmlns:p14="http://schemas.microsoft.com/office/powerpoint/2010/main" val="4280988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C9DE09-0671-479B-A3A8-C94197C41275}"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6EF1D5-8BD1-46CF-AE71-35D5E1E5264C}" type="slidenum">
              <a:rPr lang="en-US" smtClean="0"/>
              <a:pPr>
                <a:defRPr/>
              </a:pPr>
              <a:t>7</a:t>
            </a:fld>
            <a:endParaRPr lang="en-US"/>
          </a:p>
        </p:txBody>
      </p:sp>
    </p:spTree>
    <p:extLst>
      <p:ext uri="{BB962C8B-B14F-4D97-AF65-F5344CB8AC3E}">
        <p14:creationId xmlns:p14="http://schemas.microsoft.com/office/powerpoint/2010/main" val="4256573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6EF1D5-8BD1-46CF-AE71-35D5E1E5264C}" type="slidenum">
              <a:rPr lang="en-US" smtClean="0"/>
              <a:pPr>
                <a:defRPr/>
              </a:pPr>
              <a:t>8</a:t>
            </a:fld>
            <a:endParaRPr lang="en-US"/>
          </a:p>
        </p:txBody>
      </p:sp>
    </p:spTree>
    <p:extLst>
      <p:ext uri="{BB962C8B-B14F-4D97-AF65-F5344CB8AC3E}">
        <p14:creationId xmlns:p14="http://schemas.microsoft.com/office/powerpoint/2010/main" val="4256573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p>
          <a:p>
            <a:r>
              <a:rPr lang="en-US" dirty="0" smtClean="0"/>
              <a:t>Intention is to have modular presentation.</a:t>
            </a:r>
            <a:r>
              <a:rPr lang="en-US" baseline="0" dirty="0" smtClean="0"/>
              <a:t>  The General Approach section (intended to be in keeping with the </a:t>
            </a:r>
            <a:r>
              <a:rPr lang="en-US" baseline="0" dirty="0" err="1" smtClean="0"/>
              <a:t>payzone</a:t>
            </a:r>
            <a:r>
              <a:rPr lang="en-US" baseline="0" dirty="0" smtClean="0"/>
              <a:t> approach for completions) should serve as a background for any sub-strategy presentation.</a:t>
            </a:r>
          </a:p>
          <a:p>
            <a:endParaRPr lang="en-US" baseline="0" dirty="0" smtClean="0"/>
          </a:p>
          <a:p>
            <a:r>
              <a:rPr lang="en-US" baseline="0" dirty="0" smtClean="0"/>
              <a:t>Can unhide and modify this slide.  Full contents are:</a:t>
            </a:r>
          </a:p>
          <a:p>
            <a:r>
              <a:rPr lang="en-US" baseline="0" dirty="0" smtClean="0"/>
              <a:t>Market / Financial Background</a:t>
            </a:r>
          </a:p>
          <a:p>
            <a:r>
              <a:rPr lang="en-US" baseline="0" dirty="0" smtClean="0"/>
              <a:t>Approach</a:t>
            </a:r>
          </a:p>
          <a:p>
            <a:r>
              <a:rPr lang="en-US" baseline="0" dirty="0" smtClean="0"/>
              <a:t>Product and Service Development</a:t>
            </a:r>
          </a:p>
          <a:p>
            <a:r>
              <a:rPr lang="en-US" baseline="0" dirty="0" smtClean="0"/>
              <a:t>Planned Growth Timeline and Financial Bridge</a:t>
            </a:r>
          </a:p>
          <a:p>
            <a:r>
              <a:rPr lang="en-US" baseline="0" dirty="0" smtClean="0"/>
              <a:t>Applied Perforating Science Plan</a:t>
            </a:r>
          </a:p>
          <a:p>
            <a:r>
              <a:rPr lang="en-US" baseline="0" dirty="0" smtClean="0"/>
              <a:t>Product/Service Naming Plan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406EF1D5-8BD1-46CF-AE71-35D5E1E5264C}" type="slidenum">
              <a:rPr lang="en-US" smtClean="0"/>
              <a:pPr>
                <a:defRPr/>
              </a:pPr>
              <a:t>9</a:t>
            </a:fld>
            <a:endParaRPr lang="en-US"/>
          </a:p>
        </p:txBody>
      </p:sp>
    </p:spTree>
    <p:extLst>
      <p:ext uri="{BB962C8B-B14F-4D97-AF65-F5344CB8AC3E}">
        <p14:creationId xmlns:p14="http://schemas.microsoft.com/office/powerpoint/2010/main" val="4256573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Here is Marks </a:t>
            </a:r>
            <a:endParaRPr lang="en-US" dirty="0"/>
          </a:p>
        </p:txBody>
      </p:sp>
      <p:sp>
        <p:nvSpPr>
          <p:cNvPr id="4" name="Slide Number Placeholder 3"/>
          <p:cNvSpPr>
            <a:spLocks noGrp="1"/>
          </p:cNvSpPr>
          <p:nvPr>
            <p:ph type="sldNum" sz="quarter" idx="10"/>
          </p:nvPr>
        </p:nvSpPr>
        <p:spPr/>
        <p:txBody>
          <a:bodyPr/>
          <a:lstStyle/>
          <a:p>
            <a:pPr>
              <a:defRPr/>
            </a:pPr>
            <a:fld id="{406EF1D5-8BD1-46CF-AE71-35D5E1E5264C}" type="slidenum">
              <a:rPr lang="en-US" smtClean="0"/>
              <a:pPr>
                <a:defRPr/>
              </a:pPr>
              <a:t>10</a:t>
            </a:fld>
            <a:endParaRPr lang="en-US"/>
          </a:p>
        </p:txBody>
      </p:sp>
    </p:spTree>
    <p:extLst>
      <p:ext uri="{BB962C8B-B14F-4D97-AF65-F5344CB8AC3E}">
        <p14:creationId xmlns:p14="http://schemas.microsoft.com/office/powerpoint/2010/main" val="4256573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p>
          <a:p>
            <a:r>
              <a:rPr lang="en-US" dirty="0" smtClean="0"/>
              <a:t>Intention is to have modular presentation.</a:t>
            </a:r>
            <a:r>
              <a:rPr lang="en-US" baseline="0" dirty="0" smtClean="0"/>
              <a:t>  The General Approach section (intended to be in keeping with the </a:t>
            </a:r>
            <a:r>
              <a:rPr lang="en-US" baseline="0" dirty="0" err="1" smtClean="0"/>
              <a:t>payzone</a:t>
            </a:r>
            <a:r>
              <a:rPr lang="en-US" baseline="0" dirty="0" smtClean="0"/>
              <a:t> approach for completions) should serve as a background for any sub-strategy presentation.</a:t>
            </a:r>
          </a:p>
          <a:p>
            <a:endParaRPr lang="en-US" baseline="0" dirty="0" smtClean="0"/>
          </a:p>
          <a:p>
            <a:r>
              <a:rPr lang="en-US" baseline="0" dirty="0" smtClean="0"/>
              <a:t>Can unhide and modify this slide.  Full contents are:</a:t>
            </a:r>
          </a:p>
          <a:p>
            <a:r>
              <a:rPr lang="en-US" baseline="0" dirty="0" smtClean="0"/>
              <a:t>Market / Financial Background</a:t>
            </a:r>
          </a:p>
          <a:p>
            <a:r>
              <a:rPr lang="en-US" baseline="0" dirty="0" smtClean="0"/>
              <a:t>Approach</a:t>
            </a:r>
          </a:p>
          <a:p>
            <a:r>
              <a:rPr lang="en-US" baseline="0" dirty="0" smtClean="0"/>
              <a:t>Product and Service Development</a:t>
            </a:r>
          </a:p>
          <a:p>
            <a:r>
              <a:rPr lang="en-US" baseline="0" dirty="0" smtClean="0"/>
              <a:t>Planned Growth Timeline and Financial Bridge</a:t>
            </a:r>
          </a:p>
          <a:p>
            <a:r>
              <a:rPr lang="en-US" baseline="0" dirty="0" smtClean="0"/>
              <a:t>Applied Perforating Science Plan</a:t>
            </a:r>
          </a:p>
          <a:p>
            <a:r>
              <a:rPr lang="en-US" baseline="0" dirty="0" smtClean="0"/>
              <a:t>Product/Service Naming Plan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406EF1D5-8BD1-46CF-AE71-35D5E1E5264C}" type="slidenum">
              <a:rPr lang="en-US" smtClean="0"/>
              <a:pPr>
                <a:defRPr/>
              </a:pPr>
              <a:t>11</a:t>
            </a:fld>
            <a:endParaRPr lang="en-US"/>
          </a:p>
        </p:txBody>
      </p:sp>
    </p:spTree>
    <p:extLst>
      <p:ext uri="{BB962C8B-B14F-4D97-AF65-F5344CB8AC3E}">
        <p14:creationId xmlns:p14="http://schemas.microsoft.com/office/powerpoint/2010/main" val="4256573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406EF1D5-8BD1-46CF-AE71-35D5E1E5264C}" type="slidenum">
              <a:rPr lang="en-US" smtClean="0"/>
              <a:pPr>
                <a:defRPr/>
              </a:pPr>
              <a:t>12</a:t>
            </a:fld>
            <a:endParaRPr lang="en-US"/>
          </a:p>
        </p:txBody>
      </p:sp>
    </p:spTree>
    <p:extLst>
      <p:ext uri="{BB962C8B-B14F-4D97-AF65-F5344CB8AC3E}">
        <p14:creationId xmlns:p14="http://schemas.microsoft.com/office/powerpoint/2010/main" val="4256573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firing head module contains three detonation paths; two primary and one secondary,</a:t>
            </a:r>
            <a:r>
              <a:rPr lang="en-US" baseline="0" dirty="0" smtClean="0"/>
              <a:t> providing the highest degree of reliability.</a:t>
            </a:r>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13</a:t>
            </a:fld>
            <a:endParaRPr lang="en-US"/>
          </a:p>
        </p:txBody>
      </p:sp>
    </p:spTree>
    <p:extLst>
      <p:ext uri="{BB962C8B-B14F-4D97-AF65-F5344CB8AC3E}">
        <p14:creationId xmlns:p14="http://schemas.microsoft.com/office/powerpoint/2010/main" val="678321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lide01_final.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65888"/>
          </a:xfrm>
          <a:prstGeom prst="rect">
            <a:avLst/>
          </a:prstGeom>
        </p:spPr>
      </p:pic>
      <p:sp>
        <p:nvSpPr>
          <p:cNvPr id="8" name="TextBox 7"/>
          <p:cNvSpPr txBox="1"/>
          <p:nvPr userDrawn="1"/>
        </p:nvSpPr>
        <p:spPr>
          <a:xfrm>
            <a:off x="549810" y="6209458"/>
            <a:ext cx="83153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 b="0" i="0" u="none" strike="noStrike" kern="0" cap="none" spc="50" normalizeH="0" baseline="0" noProof="0" dirty="0" smtClean="0">
                <a:ln>
                  <a:noFill/>
                </a:ln>
                <a:solidFill>
                  <a:schemeClr val="tx1"/>
                </a:solidFill>
                <a:effectLst/>
                <a:uLnTx/>
                <a:uFillTx/>
                <a:latin typeface="Arial Narrow"/>
                <a:cs typeface="Arial Narrow"/>
              </a:rPr>
              <a:t>© 2014 BAKER HUGHES INCORPORATED.  ALL RIGHTS RESERVED.  TERMS AND CONDITIONS OF USE:  BY ACCEPTING THIS DOCUMENT, THE RECIPIENT AGREES THAT THE DOCUMENT TOGETHER WITH ALL INFORMATION INCLUDED THEREIN IS THE CONFIDENTIAL AND PROPRIETARY PROPERTY OF BAKER HUGHES INCORPORATED AND INCLUDES VALUABLE TRADE SECRETS AND/OR PROPRIETARY INFORMATION OF BAKER HUGHES (COLLECTIVELY "INFORMATION").  BAKER HUGHES RETAINS ALL RIGHTS UNDER COPYRIGHT LAWS AND TRADE SECRET LAWS OF THE UNITED STATES OF AMERICA AND OTHER COUNTRIES.  THE RECIPIENT FURTHER AGREES THAT THE DOCUMENT MAY NOT BE DISTRIBUTED, TRANSMITTED, COPIED OR REPRODUCED IN WHOLE OR IN PART BY ANY MEANS, ELECTRONIC, MECHANICAL, OR OTHERWISE, WITHOUT THE EXPRESS PRIOR WRITTEN CONSENT OF BAKER HUGHES, AND MAY NOT BE USED DIRECTLY OR INDIRECTLY IN ANY WAY DETRIMENTAL TO BAKER HUGHES’ INTEREST. </a:t>
            </a:r>
          </a:p>
        </p:txBody>
      </p:sp>
      <p:pic>
        <p:nvPicPr>
          <p:cNvPr id="9" name="Picture 8" descr="Baker.Hughes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80939" y="3430036"/>
            <a:ext cx="1372968" cy="758341"/>
          </a:xfrm>
          <a:prstGeom prst="rect">
            <a:avLst/>
          </a:prstGeom>
        </p:spPr>
      </p:pic>
      <p:sp>
        <p:nvSpPr>
          <p:cNvPr id="2" name="Title 1"/>
          <p:cNvSpPr>
            <a:spLocks noGrp="1"/>
          </p:cNvSpPr>
          <p:nvPr>
            <p:ph type="ctrTitle"/>
          </p:nvPr>
        </p:nvSpPr>
        <p:spPr>
          <a:xfrm>
            <a:off x="510370" y="2706273"/>
            <a:ext cx="6146905" cy="1470025"/>
          </a:xfrm>
        </p:spPr>
        <p:txBody>
          <a:bodyPr>
            <a:normAutofit/>
          </a:bodyPr>
          <a:lstStyle>
            <a:lvl1pPr>
              <a:defRPr sz="31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21117" y="3830984"/>
            <a:ext cx="6144046" cy="586534"/>
          </a:xfrm>
        </p:spPr>
        <p:txBody>
          <a:bodyPr>
            <a:normAutofit/>
          </a:bodyPr>
          <a:lstStyle>
            <a:lvl1pPr marL="0" indent="0" algn="l">
              <a:buNone/>
              <a:defRPr sz="25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78507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65869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descr="shutterstock_146889698.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a:off x="0" y="1"/>
            <a:ext cx="9144000" cy="6858000"/>
          </a:xfrm>
          <a:prstGeom prst="rect">
            <a:avLst/>
          </a:prstGeom>
        </p:spPr>
      </p:pic>
      <p:sp>
        <p:nvSpPr>
          <p:cNvPr id="9" name="Title 1"/>
          <p:cNvSpPr>
            <a:spLocks noGrp="1"/>
          </p:cNvSpPr>
          <p:nvPr>
            <p:ph type="title"/>
          </p:nvPr>
        </p:nvSpPr>
        <p:spPr>
          <a:xfrm>
            <a:off x="611881" y="3120991"/>
            <a:ext cx="7772400" cy="594458"/>
          </a:xfrm>
        </p:spPr>
        <p:txBody>
          <a:bodyPr anchor="t">
            <a:normAutofit/>
          </a:bodyPr>
          <a:lstStyle>
            <a:lvl1pPr algn="l">
              <a:defRPr sz="3000" b="0" i="0" cap="none" spc="50">
                <a:solidFill>
                  <a:srgbClr val="FFFFFF"/>
                </a:solidFill>
                <a:latin typeface="Arial Narrow"/>
                <a:cs typeface="Arial Narrow"/>
              </a:defRPr>
            </a:lvl1pPr>
          </a:lstStyle>
          <a:p>
            <a:r>
              <a:rPr lang="en-US" smtClean="0"/>
              <a:t>Click to edit Master title style</a:t>
            </a:r>
            <a:endParaRPr lang="en-US" dirty="0"/>
          </a:p>
        </p:txBody>
      </p:sp>
      <p:sp>
        <p:nvSpPr>
          <p:cNvPr id="10" name="Text Placeholder 2"/>
          <p:cNvSpPr>
            <a:spLocks noGrp="1"/>
          </p:cNvSpPr>
          <p:nvPr>
            <p:ph type="body" idx="1"/>
          </p:nvPr>
        </p:nvSpPr>
        <p:spPr>
          <a:xfrm>
            <a:off x="611881" y="3715449"/>
            <a:ext cx="7772400" cy="502135"/>
          </a:xfrm>
        </p:spPr>
        <p:txBody>
          <a:bodyPr anchor="t" anchorCtr="0"/>
          <a:lstStyle>
            <a:lvl1pPr marL="0" indent="0">
              <a:buNone/>
              <a:defRPr sz="2000" spc="5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1" name="Picture 10" descr="yellowbar.png"/>
          <p:cNvPicPr>
            <a:picLocks noChangeAspect="1"/>
          </p:cNvPicPr>
          <p:nvPr userDrawn="1"/>
        </p:nvPicPr>
        <p:blipFill rotWithShape="1">
          <a:blip r:embed="rId3" cstate="email">
            <a:extLst>
              <a:ext uri="{28A0092B-C50C-407E-A947-70E740481C1C}">
                <a14:useLocalDpi xmlns:a14="http://schemas.microsoft.com/office/drawing/2010/main"/>
              </a:ext>
            </a:extLst>
          </a:blip>
          <a:srcRect r="25900" b="28255"/>
          <a:stretch/>
        </p:blipFill>
        <p:spPr>
          <a:xfrm>
            <a:off x="510370" y="1962727"/>
            <a:ext cx="6154793" cy="218685"/>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410947" y="6326689"/>
            <a:ext cx="503706" cy="268643"/>
          </a:xfrm>
          <a:prstGeom prst="rect">
            <a:avLst/>
          </a:prstGeom>
        </p:spPr>
      </p:pic>
    </p:spTree>
    <p:extLst>
      <p:ext uri="{BB962C8B-B14F-4D97-AF65-F5344CB8AC3E}">
        <p14:creationId xmlns:p14="http://schemas.microsoft.com/office/powerpoint/2010/main" val="400840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8752" y="1054100"/>
            <a:ext cx="4038600" cy="4525963"/>
          </a:xfrm>
        </p:spPr>
        <p:txBody>
          <a:bodyPr/>
          <a:lstStyle>
            <a:lvl1pPr>
              <a:defRPr sz="2000"/>
            </a:lvl1pPr>
            <a:lvl2pPr>
              <a:defRPr sz="2000">
                <a:solidFill>
                  <a:srgbClr val="000000"/>
                </a:solidFill>
              </a:defRPr>
            </a:lvl2pPr>
            <a:lvl3pPr>
              <a:defRPr sz="1800">
                <a:solidFill>
                  <a:srgbClr val="000000"/>
                </a:solidFill>
              </a:defRPr>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79752" y="1054100"/>
            <a:ext cx="4038600" cy="4525963"/>
          </a:xfrm>
        </p:spPr>
        <p:txBody>
          <a:bodyPr/>
          <a:lstStyle>
            <a:lvl1pPr>
              <a:defRPr sz="2000"/>
            </a:lvl1pPr>
            <a:lvl2pPr>
              <a:defRPr sz="2000"/>
            </a:lvl2pPr>
            <a:lvl3pPr>
              <a:defRPr sz="1800">
                <a:solidFill>
                  <a:srgbClr val="000000"/>
                </a:solidFill>
              </a:defRPr>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46961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4377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257045" y="0"/>
            <a:ext cx="5896916" cy="4535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1773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1161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38150" y="4572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3815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915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815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2915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5597525" y="6338888"/>
            <a:ext cx="2819400" cy="365125"/>
          </a:xfrm>
          <a:prstGeom prst="rect">
            <a:avLst/>
          </a:prstGeom>
        </p:spPr>
        <p:txBody>
          <a:bodyPr/>
          <a:lstStyle>
            <a:lvl1pPr>
              <a:defRPr/>
            </a:lvl1pPr>
          </a:lstStyle>
          <a:p>
            <a:pPr>
              <a:defRPr/>
            </a:pPr>
            <a:r>
              <a:rPr lang="en-US"/>
              <a:t>© Baker Hughes Incorporated. All Rights Reserved</a:t>
            </a:r>
            <a:r>
              <a:rPr lang="en-US">
                <a:solidFill>
                  <a:srgbClr val="455374"/>
                </a:solidFill>
              </a:rPr>
              <a:t>.</a:t>
            </a:r>
          </a:p>
        </p:txBody>
      </p:sp>
      <p:sp>
        <p:nvSpPr>
          <p:cNvPr id="8" name="Slide Number Placeholder 7"/>
          <p:cNvSpPr>
            <a:spLocks noGrp="1"/>
          </p:cNvSpPr>
          <p:nvPr>
            <p:ph type="sldNum" sz="quarter" idx="11"/>
          </p:nvPr>
        </p:nvSpPr>
        <p:spPr>
          <a:xfrm>
            <a:off x="8458200" y="6356350"/>
            <a:ext cx="381000" cy="365125"/>
          </a:xfrm>
          <a:prstGeom prst="rect">
            <a:avLst/>
          </a:prstGeom>
        </p:spPr>
        <p:txBody>
          <a:bodyPr/>
          <a:lstStyle>
            <a:lvl1pPr>
              <a:defRPr/>
            </a:lvl1pPr>
          </a:lstStyle>
          <a:p>
            <a:pPr>
              <a:defRPr/>
            </a:pPr>
            <a:r>
              <a:rPr lang="en-US"/>
              <a:t>|</a:t>
            </a:r>
            <a:r>
              <a:rPr lang="en-US">
                <a:solidFill>
                  <a:schemeClr val="tx1"/>
                </a:solidFill>
              </a:rPr>
              <a:t> </a:t>
            </a:r>
            <a:fld id="{3B101738-ED35-4DB0-9E60-D42D4D07D4A8}" type="slidenum">
              <a:rPr lang="en-US">
                <a:solidFill>
                  <a:schemeClr val="bg1"/>
                </a:solidFill>
              </a:rPr>
              <a:pPr>
                <a:defRPr/>
              </a:pPr>
              <a:t>‹#›</a:t>
            </a:fld>
            <a:endParaRPr lang="en-US">
              <a:solidFill>
                <a:schemeClr val="bg1"/>
              </a:solidFill>
            </a:endParaRPr>
          </a:p>
        </p:txBody>
      </p:sp>
    </p:spTree>
    <p:extLst>
      <p:ext uri="{BB962C8B-B14F-4D97-AF65-F5344CB8AC3E}">
        <p14:creationId xmlns:p14="http://schemas.microsoft.com/office/powerpoint/2010/main" val="76920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6" name="Picture 8" descr="Blue_cover_1110.jpg"/>
          <p:cNvPicPr>
            <a:picLocks noChangeAspect="1"/>
          </p:cNvPicPr>
          <p:nvPr/>
        </p:nvPicPr>
        <p:blipFill>
          <a:blip r:embed="rId2" cstate="print"/>
          <a:srcRect/>
          <a:stretch>
            <a:fillRect/>
          </a:stretch>
        </p:blipFill>
        <p:spPr bwMode="auto">
          <a:xfrm>
            <a:off x="1588" y="0"/>
            <a:ext cx="9145587" cy="6864350"/>
          </a:xfrm>
          <a:prstGeom prst="rect">
            <a:avLst/>
          </a:prstGeom>
          <a:noFill/>
          <a:ln w="9525">
            <a:noFill/>
            <a:miter lim="800000"/>
            <a:headEnd/>
            <a:tailEnd/>
          </a:ln>
        </p:spPr>
      </p:pic>
      <p:sp>
        <p:nvSpPr>
          <p:cNvPr id="7" name="TextBox 6"/>
          <p:cNvSpPr txBox="1">
            <a:spLocks noChangeArrowheads="1"/>
          </p:cNvSpPr>
          <p:nvPr/>
        </p:nvSpPr>
        <p:spPr bwMode="auto">
          <a:xfrm>
            <a:off x="549275" y="6172200"/>
            <a:ext cx="7197725" cy="47783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500" dirty="0" smtClean="0">
                <a:solidFill>
                  <a:srgbClr val="FFFFFF"/>
                </a:solidFill>
              </a:rPr>
              <a:t>© 2012 BAKER HUGHES INCORPORATED.  ALL RIGHTS RESERVED.  TERMS AND CONDITIONS OF USE:  BY ACCEPTING THIS DOCUMENT, THE RECIPIENT AGREES THAT THE DOCUMENT TOGETHER WITH ALL INFORMATION INCLUDED THEREIN IS THE CONFIDENTIAL AND PROPRIETARY PROPERTY OF BAKER HUGHES INCORPORATED AND INCLUDES VALUABLE TRADE SECRETS AND/OR PROPRIETARY INFORMATION OF BAKER HUGHES (COLLECTIVELY "INFORMATION").  BAKER HUGHES RETAINS ALL RIGHTS UNDER COPYRIGHT LAWS AND TRADE SECRET LAWS OF THE UNITED STATES OF AMERICA AND OTHER COUNTRIES.  THE RECIPIENT FURTHER AGREES THAT THE DOCUMENT MAY NOT BE DISTRIBUTED, TRANSMITTED, COPIED OR REPRODUCED IN WHOLE OR IN PART BY ANY MEANS, ELECTRONIC, MECHANICAL, OR OTHERWISE, WITHOUT THE EXPRESS PRIOR WRITTEN CONSENT OF BAKER HUGHES, AND MAY NOT BE USED DIRECTLY OR INDIRECTLY IN ANY WAY DETRIMENTAL TO BAKER HUGHES’ INTEREST. </a:t>
            </a:r>
          </a:p>
        </p:txBody>
      </p:sp>
      <p:sp>
        <p:nvSpPr>
          <p:cNvPr id="3074" name="Rectangle 2"/>
          <p:cNvSpPr>
            <a:spLocks noGrp="1" noChangeArrowheads="1"/>
          </p:cNvSpPr>
          <p:nvPr>
            <p:ph type="ctrTitle"/>
          </p:nvPr>
        </p:nvSpPr>
        <p:spPr>
          <a:xfrm>
            <a:off x="528638" y="725202"/>
            <a:ext cx="7772400" cy="679828"/>
          </a:xfrm>
        </p:spPr>
        <p:txBody>
          <a:bodyPr/>
          <a:lstStyle>
            <a:lvl1pPr>
              <a:defRPr sz="3600">
                <a:solidFill>
                  <a:srgbClr val="FFFFFF"/>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543761" y="1898738"/>
            <a:ext cx="6400800" cy="493068"/>
          </a:xfrm>
        </p:spPr>
        <p:txBody>
          <a:bodyPr/>
          <a:lstStyle>
            <a:lvl1pPr marL="0" indent="0">
              <a:buFontTx/>
              <a:buNone/>
              <a:defRPr sz="3000">
                <a:solidFill>
                  <a:srgbClr val="FFFFFF"/>
                </a:solidFill>
              </a:defRPr>
            </a:lvl1pPr>
          </a:lstStyle>
          <a:p>
            <a:r>
              <a:rPr lang="en-US" smtClean="0"/>
              <a:t>Click to edit Master subtitle style</a:t>
            </a:r>
            <a:endParaRPr lang="en-US" dirty="0"/>
          </a:p>
        </p:txBody>
      </p:sp>
      <p:sp>
        <p:nvSpPr>
          <p:cNvPr id="20" name="Text Placeholder 19"/>
          <p:cNvSpPr>
            <a:spLocks noGrp="1"/>
          </p:cNvSpPr>
          <p:nvPr>
            <p:ph type="body" sz="quarter" idx="13"/>
          </p:nvPr>
        </p:nvSpPr>
        <p:spPr>
          <a:xfrm>
            <a:off x="542366" y="4621836"/>
            <a:ext cx="7772400" cy="244040"/>
          </a:xfrm>
        </p:spPr>
        <p:txBody>
          <a:bodyPr anchor="ctr"/>
          <a:lstStyle>
            <a:lvl1pPr>
              <a:buFontTx/>
              <a:buNone/>
              <a:defRPr sz="1800" b="0" i="0" baseline="0">
                <a:solidFill>
                  <a:srgbClr val="FFFFFF"/>
                </a:solidFill>
              </a:defRPr>
            </a:lvl1pPr>
          </a:lstStyle>
          <a:p>
            <a:pPr lvl="0"/>
            <a:r>
              <a:rPr lang="en-US" smtClean="0"/>
              <a:t>Click to edit Master text styles</a:t>
            </a:r>
          </a:p>
        </p:txBody>
      </p:sp>
      <p:sp>
        <p:nvSpPr>
          <p:cNvPr id="17" name="Text Placeholder 25"/>
          <p:cNvSpPr>
            <a:spLocks noGrp="1"/>
          </p:cNvSpPr>
          <p:nvPr>
            <p:ph type="body" sz="quarter" idx="17"/>
          </p:nvPr>
        </p:nvSpPr>
        <p:spPr>
          <a:xfrm>
            <a:off x="545568" y="4279113"/>
            <a:ext cx="7797800" cy="287380"/>
          </a:xfrm>
        </p:spPr>
        <p:txBody>
          <a:bodyPr anchor="ctr"/>
          <a:lstStyle>
            <a:lvl1pPr>
              <a:buFontTx/>
              <a:buNone/>
              <a:defRPr sz="2000" b="0" baseline="0">
                <a:solidFill>
                  <a:srgbClr val="FFFFFF"/>
                </a:solidFill>
              </a:defRPr>
            </a:lvl1pPr>
          </a:lstStyle>
          <a:p>
            <a:pPr lvl="0"/>
            <a:r>
              <a:rPr lang="en-US" smtClean="0"/>
              <a:t>Click to edit Master text styles</a:t>
            </a:r>
          </a:p>
        </p:txBody>
      </p:sp>
      <p:graphicFrame>
        <p:nvGraphicFramePr>
          <p:cNvPr id="2" name="Table 1"/>
          <p:cNvGraphicFramePr>
            <a:graphicFrameLocks noGrp="1"/>
          </p:cNvGraphicFramePr>
          <p:nvPr userDrawn="1">
            <p:extLst>
              <p:ext uri="{D42A27DB-BD31-4B8C-83A1-F6EECF244321}">
                <p14:modId xmlns:p14="http://schemas.microsoft.com/office/powerpoint/2010/main" val="2642495841"/>
              </p:ext>
            </p:extLst>
          </p:nvPr>
        </p:nvGraphicFramePr>
        <p:xfrm>
          <a:off x="70423" y="6712321"/>
          <a:ext cx="1944115" cy="91440"/>
        </p:xfrm>
        <a:graphic>
          <a:graphicData uri="http://schemas.openxmlformats.org/drawingml/2006/table">
            <a:tbl>
              <a:tblPr firstRow="1" firstCol="1" lastRow="1" lastCol="1" bandRow="1" bandCol="1">
                <a:tableStyleId>{2D5ABB26-0587-4C30-8999-92F81FD0307C}</a:tableStyleId>
              </a:tblPr>
              <a:tblGrid>
                <a:gridCol w="1944115"/>
              </a:tblGrid>
              <a:tr h="64717">
                <a:tc>
                  <a:txBody>
                    <a:bodyPr/>
                    <a:lstStyle/>
                    <a:p>
                      <a:pPr marL="0" marR="0">
                        <a:spcBef>
                          <a:spcPts val="600"/>
                        </a:spcBef>
                        <a:spcAft>
                          <a:spcPts val="600"/>
                        </a:spcAft>
                        <a:tabLst>
                          <a:tab pos="1485900" algn="ctr"/>
                          <a:tab pos="5486400" algn="r"/>
                          <a:tab pos="5943600" algn="r"/>
                        </a:tabLst>
                      </a:pPr>
                      <a:r>
                        <a:rPr lang="en-US" sz="600" kern="1200" dirty="0">
                          <a:solidFill>
                            <a:srgbClr val="336699"/>
                          </a:solidFill>
                          <a:latin typeface="Arial" pitchFamily="34" charset="0"/>
                          <a:ea typeface="+mn-ea"/>
                          <a:cs typeface="+mn-cs"/>
                        </a:rPr>
                        <a:t>Template Form # </a:t>
                      </a:r>
                      <a:r>
                        <a:rPr lang="en-US" sz="600" kern="1200" dirty="0" smtClean="0">
                          <a:solidFill>
                            <a:srgbClr val="336699"/>
                          </a:solidFill>
                          <a:latin typeface="Arial" pitchFamily="34" charset="0"/>
                          <a:ea typeface="+mn-ea"/>
                          <a:cs typeface="+mn-cs"/>
                        </a:rPr>
                        <a:t>TPMP-04-005F1</a:t>
                      </a:r>
                      <a:r>
                        <a:rPr lang="en-US" sz="600" kern="1200" dirty="0">
                          <a:solidFill>
                            <a:srgbClr val="336699"/>
                          </a:solidFill>
                          <a:latin typeface="Arial" pitchFamily="34" charset="0"/>
                          <a:ea typeface="+mn-ea"/>
                          <a:cs typeface="+mn-cs"/>
                        </a:rPr>
                        <a:t>	Rev: </a:t>
                      </a:r>
                      <a:r>
                        <a:rPr lang="en-US" sz="600" kern="1200" dirty="0" smtClean="0">
                          <a:solidFill>
                            <a:srgbClr val="336699"/>
                          </a:solidFill>
                          <a:latin typeface="Arial" pitchFamily="34" charset="0"/>
                          <a:ea typeface="+mn-ea"/>
                          <a:cs typeface="+mn-cs"/>
                        </a:rPr>
                        <a:t>New</a:t>
                      </a:r>
                      <a:endParaRPr lang="en-US" sz="600" kern="1200" dirty="0">
                        <a:solidFill>
                          <a:srgbClr val="336699"/>
                        </a:solidFill>
                        <a:latin typeface="Arial" pitchFamily="34" charset="0"/>
                        <a:ea typeface="+mn-ea"/>
                        <a:cs typeface="+mn-cs"/>
                      </a:endParaRPr>
                    </a:p>
                  </a:txBody>
                  <a:tcPr marL="68580" marR="68580" marT="0" marB="0"/>
                </a:tc>
              </a:tr>
            </a:tbl>
          </a:graphicData>
        </a:graphic>
      </p:graphicFrame>
    </p:spTree>
    <p:extLst>
      <p:ext uri="{BB962C8B-B14F-4D97-AF65-F5344CB8AC3E}">
        <p14:creationId xmlns:p14="http://schemas.microsoft.com/office/powerpoint/2010/main" val="106543806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6640" y="274638"/>
            <a:ext cx="8229600" cy="5905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96640" y="10541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Slide Number Placeholder 4"/>
          <p:cNvSpPr txBox="1">
            <a:spLocks/>
          </p:cNvSpPr>
          <p:nvPr/>
        </p:nvSpPr>
        <p:spPr>
          <a:xfrm>
            <a:off x="99096" y="6375232"/>
            <a:ext cx="549733" cy="258497"/>
          </a:xfrm>
          <a:prstGeom prst="rect">
            <a:avLst/>
          </a:prstGeom>
        </p:spPr>
        <p:txBody>
          <a:bodyPr/>
          <a:lstStyle>
            <a:defPPr>
              <a:defRPr lang="en-US"/>
            </a:defPPr>
            <a:lvl1pPr marL="0" algn="r" defTabSz="457200" rtl="0" eaLnBrk="1" latinLnBrk="0" hangingPunct="1">
              <a:defRPr sz="1000" kern="1200">
                <a:solidFill>
                  <a:schemeClr val="bg2">
                    <a:lumMod val="40000"/>
                    <a:lumOff val="60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a:defRPr/>
            </a:pPr>
            <a:fld id="{96A107B4-1824-E244-A23F-1E950FD15AFA}" type="slidenum">
              <a:rPr lang="en-US" kern="0" smtClean="0">
                <a:solidFill>
                  <a:srgbClr val="808080">
                    <a:lumMod val="40000"/>
                    <a:lumOff val="60000"/>
                  </a:srgbClr>
                </a:solidFill>
              </a:rPr>
              <a:pPr algn="l" defTabSz="914400">
                <a:defRPr/>
              </a:pPr>
              <a:t>‹#›</a:t>
            </a:fld>
            <a:endParaRPr lang="en-US" kern="0" dirty="0">
              <a:solidFill>
                <a:srgbClr val="808080">
                  <a:lumMod val="40000"/>
                  <a:lumOff val="60000"/>
                </a:srgbClr>
              </a:solidFill>
            </a:endParaRPr>
          </a:p>
        </p:txBody>
      </p:sp>
      <p:pic>
        <p:nvPicPr>
          <p:cNvPr id="9" name="Picture 8" descr="yellowbarbbt.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V="1">
            <a:off x="608725" y="-1"/>
            <a:ext cx="5188159" cy="168273"/>
          </a:xfrm>
          <a:prstGeom prst="rect">
            <a:avLst/>
          </a:prstGeom>
        </p:spPr>
      </p:pic>
      <p:pic>
        <p:nvPicPr>
          <p:cNvPr id="10" name="Picture 9" descr="yellowbarbbt.png"/>
          <p:cNvPicPr>
            <a:picLocks noChangeAspect="1"/>
          </p:cNvPicPr>
          <p:nvPr/>
        </p:nvPicPr>
        <p:blipFill rotWithShape="1">
          <a:blip r:embed="rId11">
            <a:extLst>
              <a:ext uri="{28A0092B-C50C-407E-A947-70E740481C1C}">
                <a14:useLocalDpi xmlns:a14="http://schemas.microsoft.com/office/drawing/2010/main" val="0"/>
              </a:ext>
            </a:extLst>
          </a:blip>
          <a:srcRect l="97400" t="-58954" b="-1"/>
          <a:stretch/>
        </p:blipFill>
        <p:spPr>
          <a:xfrm flipV="1">
            <a:off x="0" y="6418734"/>
            <a:ext cx="134908" cy="267479"/>
          </a:xfrm>
          <a:prstGeom prst="rect">
            <a:avLst/>
          </a:prstGeom>
        </p:spPr>
      </p:pic>
      <p:pic>
        <p:nvPicPr>
          <p:cNvPr id="11" name="Picture 10"/>
          <p:cNvPicPr>
            <a:picLocks noChangeAspect="1"/>
          </p:cNvPicPr>
          <p:nvPr/>
        </p:nvPicPr>
        <p:blipFill>
          <a:blip r:embed="rId12"/>
          <a:stretch>
            <a:fillRect/>
          </a:stretch>
        </p:blipFill>
        <p:spPr>
          <a:xfrm>
            <a:off x="8410947" y="6326689"/>
            <a:ext cx="503706" cy="268643"/>
          </a:xfrm>
          <a:prstGeom prst="rect">
            <a:avLst/>
          </a:prstGeom>
        </p:spPr>
      </p:pic>
      <p:sp>
        <p:nvSpPr>
          <p:cNvPr id="12" name="TextBox 11"/>
          <p:cNvSpPr txBox="1"/>
          <p:nvPr/>
        </p:nvSpPr>
        <p:spPr>
          <a:xfrm rot="16200000">
            <a:off x="-814176" y="5467682"/>
            <a:ext cx="1767220" cy="184667"/>
          </a:xfrm>
          <a:prstGeom prst="rect">
            <a:avLst/>
          </a:prstGeom>
          <a:noFill/>
        </p:spPr>
        <p:txBody>
          <a:bodyPr wrap="square" rtlCol="0">
            <a:spAutoFit/>
          </a:bodyPr>
          <a:lstStyle/>
          <a:p>
            <a:r>
              <a:rPr lang="en-US" sz="600" dirty="0" smtClean="0">
                <a:solidFill>
                  <a:srgbClr val="808080">
                    <a:lumMod val="60000"/>
                    <a:lumOff val="40000"/>
                  </a:srgbClr>
                </a:solidFill>
                <a:latin typeface="Arial Narrow"/>
                <a:cs typeface="Arial Narrow"/>
              </a:rPr>
              <a:t>© 2014</a:t>
            </a:r>
            <a:r>
              <a:rPr lang="en-US" sz="600" baseline="0" dirty="0" smtClean="0">
                <a:solidFill>
                  <a:srgbClr val="808080">
                    <a:lumMod val="60000"/>
                    <a:lumOff val="40000"/>
                  </a:srgbClr>
                </a:solidFill>
                <a:latin typeface="Arial Narrow"/>
                <a:cs typeface="Arial Narrow"/>
              </a:rPr>
              <a:t> </a:t>
            </a:r>
            <a:r>
              <a:rPr lang="en-US" sz="600" dirty="0" smtClean="0">
                <a:solidFill>
                  <a:srgbClr val="808080">
                    <a:lumMod val="60000"/>
                    <a:lumOff val="40000"/>
                  </a:srgbClr>
                </a:solidFill>
                <a:latin typeface="Arial Narrow"/>
                <a:cs typeface="Arial Narrow"/>
              </a:rPr>
              <a:t>Baker Hughes Incorporated. All Rights Reserved. </a:t>
            </a:r>
            <a:endParaRPr lang="en-US" sz="600" dirty="0">
              <a:solidFill>
                <a:srgbClr val="808080">
                  <a:lumMod val="60000"/>
                  <a:lumOff val="40000"/>
                </a:srgbClr>
              </a:solidFill>
              <a:latin typeface="Arial Narrow"/>
              <a:cs typeface="Arial Narrow"/>
            </a:endParaRPr>
          </a:p>
        </p:txBody>
      </p:sp>
    </p:spTree>
    <p:extLst>
      <p:ext uri="{BB962C8B-B14F-4D97-AF65-F5344CB8AC3E}">
        <p14:creationId xmlns:p14="http://schemas.microsoft.com/office/powerpoint/2010/main" val="776674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9" r:id="rId8"/>
    <p:sldLayoutId id="2147483660" r:id="rId9"/>
  </p:sldLayoutIdLst>
  <p:txStyles>
    <p:titleStyle>
      <a:lvl1pPr algn="l" defTabSz="457200" rtl="0" eaLnBrk="1" latinLnBrk="0" hangingPunct="1">
        <a:spcBef>
          <a:spcPct val="0"/>
        </a:spcBef>
        <a:buNone/>
        <a:defRPr sz="2800" kern="1200">
          <a:solidFill>
            <a:srgbClr val="156DB3"/>
          </a:solidFill>
          <a:latin typeface="Arial Narrow"/>
          <a:ea typeface="+mj-ea"/>
          <a:cs typeface="Arial Narrow"/>
        </a:defRPr>
      </a:lvl1pPr>
    </p:titleStyle>
    <p:bodyStyle>
      <a:lvl1pPr marL="173038" indent="-173038" algn="l" defTabSz="457200" rtl="0" eaLnBrk="1" latinLnBrk="0" hangingPunct="1">
        <a:spcBef>
          <a:spcPct val="20000"/>
        </a:spcBef>
        <a:buClr>
          <a:srgbClr val="156DB3"/>
        </a:buClr>
        <a:buFont typeface="Lucida Grande"/>
        <a:buChar char="▪"/>
        <a:defRPr sz="2000" kern="1200">
          <a:solidFill>
            <a:schemeClr val="tx1"/>
          </a:solidFill>
          <a:latin typeface="Arial Narrow"/>
          <a:ea typeface="+mn-ea"/>
          <a:cs typeface="Arial Narrow"/>
        </a:defRPr>
      </a:lvl1pPr>
      <a:lvl2pPr marL="457200" indent="-228600" algn="l" defTabSz="457200" rtl="0" eaLnBrk="1" latinLnBrk="0" hangingPunct="1">
        <a:spcBef>
          <a:spcPct val="20000"/>
        </a:spcBef>
        <a:buFont typeface="Arial"/>
        <a:buChar char="–"/>
        <a:defRPr sz="2000" kern="1200">
          <a:solidFill>
            <a:schemeClr val="tx1"/>
          </a:solidFill>
          <a:latin typeface="Arial Narrow"/>
          <a:ea typeface="+mn-ea"/>
          <a:cs typeface="Arial Narrow"/>
        </a:defRPr>
      </a:lvl2pPr>
      <a:lvl3pPr marL="631825" indent="-174625" algn="l" defTabSz="457200" rtl="0" eaLnBrk="1" latinLnBrk="0" hangingPunct="1">
        <a:spcBef>
          <a:spcPct val="20000"/>
        </a:spcBef>
        <a:buClr>
          <a:srgbClr val="156DB3"/>
        </a:buClr>
        <a:buFont typeface="Lucida Grande"/>
        <a:buChar char="▪"/>
        <a:defRPr sz="1800" kern="1200">
          <a:solidFill>
            <a:srgbClr val="000000"/>
          </a:solidFill>
          <a:latin typeface="Arial Narrow"/>
          <a:ea typeface="+mn-ea"/>
          <a:cs typeface="Arial Narrow"/>
        </a:defRPr>
      </a:lvl3pPr>
      <a:lvl4pPr marL="860425" indent="-174625" algn="l" defTabSz="457200" rtl="0" eaLnBrk="1" latinLnBrk="0" hangingPunct="1">
        <a:spcBef>
          <a:spcPct val="20000"/>
        </a:spcBef>
        <a:buFont typeface="Arial"/>
        <a:buChar char="–"/>
        <a:defRPr sz="1600" kern="1200">
          <a:solidFill>
            <a:schemeClr val="tx1"/>
          </a:solidFill>
          <a:latin typeface="Arial Narrow"/>
          <a:ea typeface="+mn-ea"/>
          <a:cs typeface="Arial Narrow"/>
        </a:defRPr>
      </a:lvl4pPr>
      <a:lvl5pPr marL="2057400" indent="-228600" algn="l" defTabSz="457200" rtl="0" eaLnBrk="1" latinLnBrk="0" hangingPunct="1">
        <a:spcBef>
          <a:spcPct val="20000"/>
        </a:spcBef>
        <a:buFont typeface="Arial"/>
        <a:buChar char="»"/>
        <a:defRPr sz="200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image" Target="../media/image43.emf"/></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1.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718" y="2238233"/>
            <a:ext cx="8188655" cy="1091821"/>
          </a:xfrm>
        </p:spPr>
        <p:txBody>
          <a:bodyPr>
            <a:noAutofit/>
          </a:bodyPr>
          <a:lstStyle/>
          <a:p>
            <a:pPr algn="ctr"/>
            <a:r>
              <a:rPr lang="en-US" sz="3200" b="1" dirty="0" smtClean="0">
                <a:solidFill>
                  <a:schemeClr val="tx1"/>
                </a:solidFill>
              </a:rPr>
              <a:t>2015 </a:t>
            </a:r>
            <a:r>
              <a:rPr lang="en-US" sz="3200" b="1" dirty="0">
                <a:solidFill>
                  <a:schemeClr val="tx1"/>
                </a:solidFill>
              </a:rPr>
              <a:t>International </a:t>
            </a:r>
            <a:r>
              <a:rPr lang="en-US" sz="3200" b="1" dirty="0" smtClean="0">
                <a:solidFill>
                  <a:schemeClr val="tx1"/>
                </a:solidFill>
              </a:rPr>
              <a:t>Perforating Symposium </a:t>
            </a:r>
            <a:r>
              <a:rPr lang="en-US" sz="3200" dirty="0" smtClean="0">
                <a:solidFill>
                  <a:schemeClr val="tx1"/>
                </a:solidFill>
              </a:rPr>
              <a:t/>
            </a:r>
            <a:br>
              <a:rPr lang="en-US" sz="3200" dirty="0" smtClean="0">
                <a:solidFill>
                  <a:schemeClr val="tx1"/>
                </a:solidFill>
              </a:rPr>
            </a:br>
            <a:r>
              <a:rPr lang="en-US" sz="1800" dirty="0" smtClean="0">
                <a:solidFill>
                  <a:schemeClr val="tx1"/>
                </a:solidFill>
              </a:rPr>
              <a:t>The Renaissance Hotel, Amsterdam</a:t>
            </a:r>
            <a:br>
              <a:rPr lang="en-US" sz="1800" dirty="0" smtClean="0">
                <a:solidFill>
                  <a:schemeClr val="tx1"/>
                </a:solidFill>
              </a:rPr>
            </a:br>
            <a:r>
              <a:rPr lang="en-US" sz="1800" dirty="0">
                <a:solidFill>
                  <a:schemeClr val="tx1"/>
                </a:solidFill>
              </a:rPr>
              <a:t> </a:t>
            </a:r>
            <a:r>
              <a:rPr lang="en-US" sz="1800" dirty="0" smtClean="0">
                <a:solidFill>
                  <a:schemeClr val="tx1"/>
                </a:solidFill>
              </a:rPr>
              <a:t>Tuesday thru Thursday, May 19-21, 2015</a:t>
            </a:r>
            <a:r>
              <a:rPr lang="en-US" sz="2400" dirty="0"/>
              <a:t/>
            </a:r>
            <a:br>
              <a:rPr lang="en-US" sz="2400" dirty="0"/>
            </a:br>
            <a:endParaRPr lang="en-US" sz="2400" dirty="0"/>
          </a:p>
        </p:txBody>
      </p:sp>
      <p:sp>
        <p:nvSpPr>
          <p:cNvPr id="3" name="Subtitle 2"/>
          <p:cNvSpPr>
            <a:spLocks noGrp="1"/>
          </p:cNvSpPr>
          <p:nvPr>
            <p:ph type="subTitle" idx="1"/>
          </p:nvPr>
        </p:nvSpPr>
        <p:spPr>
          <a:xfrm>
            <a:off x="341195" y="3679461"/>
            <a:ext cx="6359856" cy="630072"/>
          </a:xfrm>
        </p:spPr>
        <p:txBody>
          <a:bodyPr>
            <a:noAutofit/>
          </a:bodyPr>
          <a:lstStyle/>
          <a:p>
            <a:r>
              <a:rPr lang="en-US" sz="2400" dirty="0" smtClean="0">
                <a:latin typeface="Arial Narrow" panose="020B0606020202030204" pitchFamily="34" charset="0"/>
                <a:cs typeface="Times New Roman" pitchFamily="18" charset="0"/>
              </a:rPr>
              <a:t>Innovative Flow Through Perforating System</a:t>
            </a:r>
            <a:endParaRPr lang="en-US" sz="2400" dirty="0">
              <a:latin typeface="Arial Narrow" panose="020B0606020202030204" pitchFamily="34" charset="0"/>
              <a:cs typeface="Times New Roman" pitchFamily="18" charset="0"/>
            </a:endParaRPr>
          </a:p>
          <a:p>
            <a:endParaRPr lang="en-US" sz="2400" dirty="0" smtClean="0">
              <a:latin typeface="Arial Narrow" panose="020B0606020202030204" pitchFamily="34" charset="0"/>
              <a:cs typeface="Times New Roman" pitchFamily="18" charset="0"/>
            </a:endParaRPr>
          </a:p>
        </p:txBody>
      </p:sp>
      <p:sp>
        <p:nvSpPr>
          <p:cNvPr id="4" name="TextBox 3"/>
          <p:cNvSpPr txBox="1"/>
          <p:nvPr/>
        </p:nvSpPr>
        <p:spPr>
          <a:xfrm>
            <a:off x="7192370" y="156528"/>
            <a:ext cx="1733266" cy="369332"/>
          </a:xfrm>
          <a:prstGeom prst="rect">
            <a:avLst/>
          </a:prstGeom>
          <a:noFill/>
        </p:spPr>
        <p:txBody>
          <a:bodyPr wrap="square" rtlCol="0">
            <a:spAutoFit/>
          </a:bodyPr>
          <a:lstStyle/>
          <a:p>
            <a:r>
              <a:rPr lang="en-US" dirty="0" smtClean="0"/>
              <a:t>IPS – 15- 21</a:t>
            </a:r>
            <a:endParaRPr lang="en-US" dirty="0"/>
          </a:p>
        </p:txBody>
      </p:sp>
      <p:sp>
        <p:nvSpPr>
          <p:cNvPr id="5" name="Rectangle 4"/>
          <p:cNvSpPr/>
          <p:nvPr/>
        </p:nvSpPr>
        <p:spPr>
          <a:xfrm>
            <a:off x="465667" y="4309533"/>
            <a:ext cx="4572000" cy="646331"/>
          </a:xfrm>
          <a:prstGeom prst="rect">
            <a:avLst/>
          </a:prstGeom>
        </p:spPr>
        <p:txBody>
          <a:bodyPr>
            <a:spAutoFit/>
          </a:bodyPr>
          <a:lstStyle/>
          <a:p>
            <a:r>
              <a:rPr lang="en-US" dirty="0" smtClean="0">
                <a:latin typeface="Arial Narrow" panose="020B0606020202030204" pitchFamily="34" charset="0"/>
                <a:cs typeface="Times New Roman" pitchFamily="18" charset="0"/>
              </a:rPr>
              <a:t>Stephen Zuklic, </a:t>
            </a:r>
            <a:r>
              <a:rPr lang="en-US" dirty="0">
                <a:latin typeface="Arial Narrow" panose="020B0606020202030204" pitchFamily="34" charset="0"/>
                <a:cs typeface="Times New Roman" pitchFamily="18" charset="0"/>
              </a:rPr>
              <a:t>Baker Hughes </a:t>
            </a:r>
          </a:p>
          <a:p>
            <a:r>
              <a:rPr lang="en-US" dirty="0" smtClean="0">
                <a:latin typeface="Arial Narrow" panose="020B0606020202030204" pitchFamily="34" charset="0"/>
                <a:cs typeface="Times New Roman" pitchFamily="18" charset="0"/>
              </a:rPr>
              <a:t>Stan Hilligiest, </a:t>
            </a:r>
            <a:r>
              <a:rPr lang="en-US" dirty="0">
                <a:latin typeface="Arial Narrow" panose="020B0606020202030204" pitchFamily="34" charset="0"/>
                <a:cs typeface="Times New Roman" pitchFamily="18" charset="0"/>
              </a:rPr>
              <a:t>Baker Hughes </a:t>
            </a:r>
            <a:endParaRPr lang="en-US" b="1" strike="sngStrike" dirty="0">
              <a:solidFill>
                <a:srgbClr val="FF0000"/>
              </a:solidFill>
              <a:latin typeface="Arial Narrow" panose="020B0606020202030204" pitchFamily="34" charset="0"/>
              <a:cs typeface="Times New Roman" pitchFamily="18" charset="0"/>
            </a:endParaRPr>
          </a:p>
        </p:txBody>
      </p:sp>
    </p:spTree>
    <p:extLst>
      <p:ext uri="{BB962C8B-B14F-4D97-AF65-F5344CB8AC3E}">
        <p14:creationId xmlns:p14="http://schemas.microsoft.com/office/powerpoint/2010/main" val="1490316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FTPS Function </a:t>
            </a:r>
            <a:r>
              <a:rPr lang="en-US" dirty="0"/>
              <a:t>Discussion—Primary Actuation</a:t>
            </a:r>
          </a:p>
        </p:txBody>
      </p:sp>
      <p:sp>
        <p:nvSpPr>
          <p:cNvPr id="4" name="TextBox 3"/>
          <p:cNvSpPr txBox="1"/>
          <p:nvPr/>
        </p:nvSpPr>
        <p:spPr>
          <a:xfrm>
            <a:off x="1451427" y="4426857"/>
            <a:ext cx="6328229" cy="1477328"/>
          </a:xfrm>
          <a:prstGeom prst="rect">
            <a:avLst/>
          </a:prstGeom>
          <a:noFill/>
        </p:spPr>
        <p:txBody>
          <a:bodyPr wrap="square" rtlCol="0">
            <a:spAutoFit/>
          </a:bodyPr>
          <a:lstStyle/>
          <a:p>
            <a:r>
              <a:rPr lang="en-US" dirty="0" smtClean="0"/>
              <a:t>Gun valve mandrel strikes firing pin ring, driving 2 primary firing pins into the time delay fuses.  Each fuse ignites detonating cord into a 3-to-1 receiver booster.  (train also detonates “backwards”—if any of the 3 cords detonates, the other two trains are detonated so no live explosives remain).</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344384" y="1757549"/>
            <a:ext cx="8241476" cy="2387313"/>
          </a:xfrm>
          <a:prstGeom prst="rect">
            <a:avLst/>
          </a:prstGeom>
          <a:noFill/>
          <a:ln w="9525">
            <a:noFill/>
            <a:miter lim="800000"/>
            <a:headEnd/>
            <a:tailEnd/>
          </a:ln>
        </p:spPr>
      </p:pic>
      <p:cxnSp>
        <p:nvCxnSpPr>
          <p:cNvPr id="5" name="Straight Arrow Connector 4"/>
          <p:cNvCxnSpPr/>
          <p:nvPr/>
        </p:nvCxnSpPr>
        <p:spPr>
          <a:xfrm>
            <a:off x="5859266" y="2397238"/>
            <a:ext cx="105590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5831392" y="3496038"/>
            <a:ext cx="105590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617882" y="148988"/>
            <a:ext cx="1310218" cy="369332"/>
          </a:xfrm>
          <a:prstGeom prst="rect">
            <a:avLst/>
          </a:prstGeom>
          <a:noFill/>
        </p:spPr>
        <p:txBody>
          <a:bodyPr wrap="square" rtlCol="0">
            <a:spAutoFit/>
          </a:bodyPr>
          <a:lstStyle/>
          <a:p>
            <a:r>
              <a:rPr lang="en-US" dirty="0" smtClean="0"/>
              <a:t>IPS – 15- 21</a:t>
            </a:r>
            <a:endParaRPr lang="en-US" dirty="0"/>
          </a:p>
        </p:txBody>
      </p:sp>
    </p:spTree>
    <p:extLst>
      <p:ext uri="{BB962C8B-B14F-4D97-AF65-F5344CB8AC3E}">
        <p14:creationId xmlns:p14="http://schemas.microsoft.com/office/powerpoint/2010/main" val="3091941421"/>
      </p:ext>
    </p:extLst>
  </p:cSld>
  <p:clrMapOvr>
    <a:masterClrMapping/>
  </p:clrMapOvr>
  <mc:AlternateContent xmlns:mc="http://schemas.openxmlformats.org/markup-compatibility/2006" xmlns:p14="http://schemas.microsoft.com/office/powerpoint/2010/main">
    <mc:Choice Requires="p14">
      <p:transition spd="slow" p14:dur="2000" advTm="10999"/>
    </mc:Choice>
    <mc:Fallback xmlns="">
      <p:transition spd="slow" advTm="1099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FTPS Function Discussion—Secondary Actuation</a:t>
            </a:r>
            <a:endParaRPr lang="en-US" dirty="0"/>
          </a:p>
        </p:txBody>
      </p:sp>
      <p:sp>
        <p:nvSpPr>
          <p:cNvPr id="3" name="TextBox 2"/>
          <p:cNvSpPr txBox="1"/>
          <p:nvPr/>
        </p:nvSpPr>
        <p:spPr>
          <a:xfrm>
            <a:off x="1451427" y="4252689"/>
            <a:ext cx="6328229" cy="2308324"/>
          </a:xfrm>
          <a:prstGeom prst="rect">
            <a:avLst/>
          </a:prstGeom>
          <a:noFill/>
        </p:spPr>
        <p:txBody>
          <a:bodyPr wrap="square" rtlCol="0">
            <a:spAutoFit/>
          </a:bodyPr>
          <a:lstStyle/>
          <a:p>
            <a:r>
              <a:rPr lang="en-US" dirty="0" err="1" smtClean="0"/>
              <a:t>Wireline</a:t>
            </a:r>
            <a:r>
              <a:rPr lang="en-US" dirty="0" smtClean="0"/>
              <a:t> / coiled tubing shifting tool can be used to shift the internal sleeve up.  This pulls up the 3</a:t>
            </a:r>
            <a:r>
              <a:rPr lang="en-US" baseline="30000" dirty="0" smtClean="0"/>
              <a:t>rd</a:t>
            </a:r>
            <a:r>
              <a:rPr lang="en-US" dirty="0" smtClean="0"/>
              <a:t> (secondary) isolation pin, exposing the rupture disc that blocks the gun drill path all the way through the gun valve, down to the secondary firing pin.  Note:  the rupture disc can be selected to allow removal of the </a:t>
            </a:r>
            <a:r>
              <a:rPr lang="en-US" dirty="0" err="1" smtClean="0"/>
              <a:t>wireline</a:t>
            </a:r>
            <a:r>
              <a:rPr lang="en-US" dirty="0" smtClean="0"/>
              <a:t> tools before pressuring up to fire.  Secondary pin remains pinned and ready to fire regardless of whether primary ring has been moved.</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5182850" y="1638795"/>
            <a:ext cx="3755643" cy="2268187"/>
          </a:xfrm>
          <a:prstGeom prst="rect">
            <a:avLst/>
          </a:prstGeom>
          <a:noFill/>
          <a:ln w="9525">
            <a:noFill/>
            <a:miter lim="800000"/>
            <a:headEnd/>
            <a:tailEnd/>
          </a:ln>
        </p:spPr>
      </p:pic>
      <p:cxnSp>
        <p:nvCxnSpPr>
          <p:cNvPr id="10" name="Straight Arrow Connector 9"/>
          <p:cNvCxnSpPr/>
          <p:nvPr/>
        </p:nvCxnSpPr>
        <p:spPr>
          <a:xfrm flipV="1">
            <a:off x="6555179" y="3490028"/>
            <a:ext cx="852385" cy="13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147" name="Picture 3"/>
          <p:cNvPicPr>
            <a:picLocks noChangeAspect="1" noChangeArrowheads="1"/>
          </p:cNvPicPr>
          <p:nvPr/>
        </p:nvPicPr>
        <p:blipFill>
          <a:blip r:embed="rId4" cstate="print"/>
          <a:srcRect/>
          <a:stretch>
            <a:fillRect/>
          </a:stretch>
        </p:blipFill>
        <p:spPr bwMode="auto">
          <a:xfrm>
            <a:off x="459303" y="1522770"/>
            <a:ext cx="4397703" cy="2407964"/>
          </a:xfrm>
          <a:prstGeom prst="rect">
            <a:avLst/>
          </a:prstGeom>
          <a:noFill/>
          <a:ln w="9525">
            <a:noFill/>
            <a:miter lim="800000"/>
            <a:headEnd/>
            <a:tailEnd/>
          </a:ln>
        </p:spPr>
      </p:pic>
      <p:cxnSp>
        <p:nvCxnSpPr>
          <p:cNvPr id="5" name="Straight Arrow Connector 4"/>
          <p:cNvCxnSpPr/>
          <p:nvPr/>
        </p:nvCxnSpPr>
        <p:spPr>
          <a:xfrm flipH="1">
            <a:off x="1630879" y="2654795"/>
            <a:ext cx="137885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4168239" y="3420094"/>
            <a:ext cx="1531917" cy="712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617882" y="148988"/>
            <a:ext cx="1310218" cy="369332"/>
          </a:xfrm>
          <a:prstGeom prst="rect">
            <a:avLst/>
          </a:prstGeom>
          <a:noFill/>
        </p:spPr>
        <p:txBody>
          <a:bodyPr wrap="square" rtlCol="0">
            <a:spAutoFit/>
          </a:bodyPr>
          <a:lstStyle/>
          <a:p>
            <a:r>
              <a:rPr lang="en-US" dirty="0" smtClean="0"/>
              <a:t>IPS – 15- 21</a:t>
            </a:r>
            <a:endParaRPr lang="en-US" dirty="0"/>
          </a:p>
        </p:txBody>
      </p:sp>
    </p:spTree>
    <p:extLst>
      <p:ext uri="{BB962C8B-B14F-4D97-AF65-F5344CB8AC3E}">
        <p14:creationId xmlns:p14="http://schemas.microsoft.com/office/powerpoint/2010/main" val="409949641"/>
      </p:ext>
    </p:extLst>
  </p:cSld>
  <p:clrMapOvr>
    <a:masterClrMapping/>
  </p:clrMapOvr>
  <mc:AlternateContent xmlns:mc="http://schemas.openxmlformats.org/markup-compatibility/2006" xmlns:p14="http://schemas.microsoft.com/office/powerpoint/2010/main">
    <mc:Choice Requires="p14">
      <p:transition spd="slow" p14:dur="2000" advTm="8559"/>
    </mc:Choice>
    <mc:Fallback xmlns="">
      <p:transition spd="slow" advTm="8559"/>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FTPS Function </a:t>
            </a:r>
            <a:r>
              <a:rPr lang="en-US" dirty="0"/>
              <a:t>Discussion—Primary Actuation</a:t>
            </a:r>
          </a:p>
        </p:txBody>
      </p:sp>
      <p:sp>
        <p:nvSpPr>
          <p:cNvPr id="3" name="TextBox 2"/>
          <p:cNvSpPr txBox="1"/>
          <p:nvPr/>
        </p:nvSpPr>
        <p:spPr>
          <a:xfrm>
            <a:off x="1451427" y="4426857"/>
            <a:ext cx="6328229" cy="1200329"/>
          </a:xfrm>
          <a:prstGeom prst="rect">
            <a:avLst/>
          </a:prstGeom>
          <a:noFill/>
        </p:spPr>
        <p:txBody>
          <a:bodyPr wrap="square" rtlCol="0">
            <a:spAutoFit/>
          </a:bodyPr>
          <a:lstStyle/>
          <a:p>
            <a:r>
              <a:rPr lang="en-US" dirty="0" smtClean="0"/>
              <a:t>Gun gas and fluid pressure entering guns alleviates the differential against the gun valve flapper, and allows the spring to drive the mandrel back up, opening the flapper and “hiding” it behind the tube to create a smooth through-bore.</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170349" y="1730332"/>
            <a:ext cx="8866776" cy="2247901"/>
          </a:xfrm>
          <a:prstGeom prst="rect">
            <a:avLst/>
          </a:prstGeom>
          <a:noFill/>
          <a:ln w="9525">
            <a:noFill/>
            <a:miter lim="800000"/>
            <a:headEnd/>
            <a:tailEnd/>
          </a:ln>
        </p:spPr>
      </p:pic>
      <p:cxnSp>
        <p:nvCxnSpPr>
          <p:cNvPr id="5" name="Straight Arrow Connector 4"/>
          <p:cNvCxnSpPr/>
          <p:nvPr/>
        </p:nvCxnSpPr>
        <p:spPr>
          <a:xfrm flipH="1" flipV="1">
            <a:off x="1142670" y="2803896"/>
            <a:ext cx="3274951" cy="105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617882" y="148988"/>
            <a:ext cx="1310218" cy="369332"/>
          </a:xfrm>
          <a:prstGeom prst="rect">
            <a:avLst/>
          </a:prstGeom>
          <a:noFill/>
        </p:spPr>
        <p:txBody>
          <a:bodyPr wrap="square" rtlCol="0">
            <a:spAutoFit/>
          </a:bodyPr>
          <a:lstStyle/>
          <a:p>
            <a:r>
              <a:rPr lang="en-US" dirty="0" smtClean="0"/>
              <a:t>IPS – 15- 21</a:t>
            </a:r>
            <a:endParaRPr lang="en-US" dirty="0"/>
          </a:p>
        </p:txBody>
      </p:sp>
    </p:spTree>
    <p:extLst>
      <p:ext uri="{BB962C8B-B14F-4D97-AF65-F5344CB8AC3E}">
        <p14:creationId xmlns:p14="http://schemas.microsoft.com/office/powerpoint/2010/main" val="1357924316"/>
      </p:ext>
    </p:extLst>
  </p:cSld>
  <p:clrMapOvr>
    <a:masterClrMapping/>
  </p:clrMapOvr>
  <mc:AlternateContent xmlns:mc="http://schemas.openxmlformats.org/markup-compatibility/2006" xmlns:p14="http://schemas.microsoft.com/office/powerpoint/2010/main">
    <mc:Choice Requires="p14">
      <p:transition spd="slow" p14:dur="2000" advTm="17736"/>
    </mc:Choice>
    <mc:Fallback xmlns="">
      <p:transition spd="slow" advTm="1773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FTPS: Firing Head Components</a:t>
            </a:r>
            <a:endParaRPr lang="en-US" dirty="0"/>
          </a:p>
        </p:txBody>
      </p:sp>
      <p:pic>
        <p:nvPicPr>
          <p:cNvPr id="6146" name="Picture 2" descr="G:\Business\BH Business\TCP Systems\FullConnect\Malaysia 2013\Client visit October 25, 2013\SW Firing Head.JPG"/>
          <p:cNvPicPr>
            <a:picLocks noGrp="1" noChangeAspect="1" noChangeArrowheads="1"/>
          </p:cNvPicPr>
          <p:nvPr>
            <p:ph idx="1"/>
          </p:nvPr>
        </p:nvPicPr>
        <p:blipFill>
          <a:blip r:embed="rId3" cstate="print"/>
          <a:srcRect/>
          <a:stretch>
            <a:fillRect/>
          </a:stretch>
        </p:blipFill>
        <p:spPr bwMode="auto">
          <a:xfrm>
            <a:off x="186943" y="2383566"/>
            <a:ext cx="8749425" cy="2663447"/>
          </a:xfrm>
          <a:prstGeom prst="rect">
            <a:avLst/>
          </a:prstGeom>
          <a:noFill/>
        </p:spPr>
      </p:pic>
      <p:sp>
        <p:nvSpPr>
          <p:cNvPr id="4" name="TextBox 3"/>
          <p:cNvSpPr txBox="1"/>
          <p:nvPr/>
        </p:nvSpPr>
        <p:spPr>
          <a:xfrm>
            <a:off x="7617882" y="148988"/>
            <a:ext cx="1310218" cy="369332"/>
          </a:xfrm>
          <a:prstGeom prst="rect">
            <a:avLst/>
          </a:prstGeom>
          <a:noFill/>
        </p:spPr>
        <p:txBody>
          <a:bodyPr wrap="square" rtlCol="0">
            <a:spAutoFit/>
          </a:bodyPr>
          <a:lstStyle/>
          <a:p>
            <a:r>
              <a:rPr lang="en-US" dirty="0" smtClean="0"/>
              <a:t>IPS – 15- 21</a:t>
            </a:r>
            <a:endParaRPr lang="en-US" dirty="0"/>
          </a:p>
        </p:txBody>
      </p:sp>
    </p:spTree>
    <p:extLst>
      <p:ext uri="{BB962C8B-B14F-4D97-AF65-F5344CB8AC3E}">
        <p14:creationId xmlns:p14="http://schemas.microsoft.com/office/powerpoint/2010/main" val="2550552339"/>
      </p:ext>
    </p:extLst>
  </p:cSld>
  <p:clrMapOvr>
    <a:masterClrMapping/>
  </p:clrMapOvr>
  <mc:AlternateContent xmlns:mc="http://schemas.openxmlformats.org/markup-compatibility/2006" xmlns:p14="http://schemas.microsoft.com/office/powerpoint/2010/main">
    <mc:Choice Requires="p14">
      <p:transition spd="slow" p14:dur="2000" advTm="6854"/>
    </mc:Choice>
    <mc:Fallback xmlns="">
      <p:transition spd="slow" advTm="6854"/>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FTPS: Firing Head Components</a:t>
            </a:r>
            <a:endParaRPr lang="en-US" dirty="0"/>
          </a:p>
        </p:txBody>
      </p:sp>
      <p:sp>
        <p:nvSpPr>
          <p:cNvPr id="4" name="Content Placeholder 3"/>
          <p:cNvSpPr>
            <a:spLocks noGrp="1"/>
          </p:cNvSpPr>
          <p:nvPr>
            <p:ph idx="1"/>
          </p:nvPr>
        </p:nvSpPr>
        <p:spPr/>
        <p:txBody>
          <a:bodyPr/>
          <a:lstStyle/>
          <a:p>
            <a:endParaRPr lang="en-US"/>
          </a:p>
        </p:txBody>
      </p:sp>
      <p:pic>
        <p:nvPicPr>
          <p:cNvPr id="5122" name="Picture 2" descr="G:\Business\BH Business\TCP Systems\FullConnect\Malaysia 2013\Client visit October 25, 2013\P1030088.JPG"/>
          <p:cNvPicPr>
            <a:picLocks noChangeAspect="1" noChangeArrowheads="1"/>
          </p:cNvPicPr>
          <p:nvPr/>
        </p:nvPicPr>
        <p:blipFill>
          <a:blip r:embed="rId3" cstate="print"/>
          <a:srcRect/>
          <a:stretch>
            <a:fillRect/>
          </a:stretch>
        </p:blipFill>
        <p:spPr bwMode="auto">
          <a:xfrm>
            <a:off x="1203767" y="1297805"/>
            <a:ext cx="6741159" cy="5055868"/>
          </a:xfrm>
          <a:prstGeom prst="rect">
            <a:avLst/>
          </a:prstGeom>
          <a:noFill/>
        </p:spPr>
      </p:pic>
      <p:sp>
        <p:nvSpPr>
          <p:cNvPr id="5" name="TextBox 4"/>
          <p:cNvSpPr txBox="1"/>
          <p:nvPr/>
        </p:nvSpPr>
        <p:spPr>
          <a:xfrm>
            <a:off x="7617882" y="148988"/>
            <a:ext cx="1310218" cy="369332"/>
          </a:xfrm>
          <a:prstGeom prst="rect">
            <a:avLst/>
          </a:prstGeom>
          <a:noFill/>
        </p:spPr>
        <p:txBody>
          <a:bodyPr wrap="square" rtlCol="0">
            <a:spAutoFit/>
          </a:bodyPr>
          <a:lstStyle/>
          <a:p>
            <a:r>
              <a:rPr lang="en-US" dirty="0" smtClean="0"/>
              <a:t>IPS – 15- 21</a:t>
            </a:r>
            <a:endParaRPr lang="en-US" dirty="0"/>
          </a:p>
        </p:txBody>
      </p:sp>
    </p:spTree>
    <p:extLst>
      <p:ext uri="{BB962C8B-B14F-4D97-AF65-F5344CB8AC3E}">
        <p14:creationId xmlns:p14="http://schemas.microsoft.com/office/powerpoint/2010/main" val="925603548"/>
      </p:ext>
    </p:extLst>
  </p:cSld>
  <p:clrMapOvr>
    <a:masterClrMapping/>
  </p:clrMapOvr>
  <mc:AlternateContent xmlns:mc="http://schemas.openxmlformats.org/markup-compatibility/2006" xmlns:p14="http://schemas.microsoft.com/office/powerpoint/2010/main">
    <mc:Choice Requires="p14">
      <p:transition spd="slow" p14:dur="2000" advTm="6029"/>
    </mc:Choice>
    <mc:Fallback xmlns="">
      <p:transition spd="slow" advTm="602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FTPS Gun Components</a:t>
            </a:r>
            <a:endParaRPr lang="en-US" dirty="0"/>
          </a:p>
        </p:txBody>
      </p:sp>
      <p:pic>
        <p:nvPicPr>
          <p:cNvPr id="4" name="Content Placeholder 3"/>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6826" t="-887" r="5428" b="5434"/>
          <a:stretch/>
        </p:blipFill>
        <p:spPr bwMode="auto">
          <a:xfrm>
            <a:off x="297044" y="2195821"/>
            <a:ext cx="8657963" cy="3371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17882" y="148988"/>
            <a:ext cx="1310218" cy="369332"/>
          </a:xfrm>
          <a:prstGeom prst="rect">
            <a:avLst/>
          </a:prstGeom>
          <a:noFill/>
        </p:spPr>
        <p:txBody>
          <a:bodyPr wrap="square" rtlCol="0">
            <a:spAutoFit/>
          </a:bodyPr>
          <a:lstStyle/>
          <a:p>
            <a:r>
              <a:rPr lang="en-US" dirty="0" smtClean="0"/>
              <a:t>IPS – 15- 21</a:t>
            </a:r>
            <a:endParaRPr lang="en-US" dirty="0"/>
          </a:p>
        </p:txBody>
      </p:sp>
    </p:spTree>
    <p:extLst>
      <p:ext uri="{BB962C8B-B14F-4D97-AF65-F5344CB8AC3E}">
        <p14:creationId xmlns:p14="http://schemas.microsoft.com/office/powerpoint/2010/main" val="64535911"/>
      </p:ext>
    </p:extLst>
  </p:cSld>
  <p:clrMapOvr>
    <a:masterClrMapping/>
  </p:clrMapOvr>
  <mc:AlternateContent xmlns:mc="http://schemas.openxmlformats.org/markup-compatibility/2006" xmlns:p14="http://schemas.microsoft.com/office/powerpoint/2010/main">
    <mc:Choice Requires="p14">
      <p:transition spd="slow" p14:dur="2000" advTm="11528"/>
    </mc:Choice>
    <mc:Fallback xmlns="">
      <p:transition spd="slow" advTm="11528"/>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FTPS: Charges and Charge Tube</a:t>
            </a:r>
            <a:endParaRPr lang="en-US" dirty="0"/>
          </a:p>
        </p:txBody>
      </p:sp>
      <p:pic>
        <p:nvPicPr>
          <p:cNvPr id="2050" name="Picture 2" descr="G:\Business\BH Business\TCP Systems\FullConnect\Malaysia 2013\Client visit October 25, 2013\P1020991.JPG"/>
          <p:cNvPicPr>
            <a:picLocks noGrp="1" noChangeAspect="1" noChangeArrowheads="1"/>
          </p:cNvPicPr>
          <p:nvPr>
            <p:ph idx="1"/>
          </p:nvPr>
        </p:nvPicPr>
        <p:blipFill rotWithShape="1">
          <a:blip r:embed="rId2" cstate="print"/>
          <a:srcRect t="12489"/>
          <a:stretch/>
        </p:blipFill>
        <p:spPr bwMode="auto">
          <a:xfrm>
            <a:off x="2101933" y="2392326"/>
            <a:ext cx="5188383" cy="3405290"/>
          </a:xfrm>
          <a:prstGeom prst="rect">
            <a:avLst/>
          </a:prstGeom>
          <a:noFill/>
        </p:spPr>
      </p:pic>
      <p:sp>
        <p:nvSpPr>
          <p:cNvPr id="4" name="TextBox 3"/>
          <p:cNvSpPr txBox="1"/>
          <p:nvPr/>
        </p:nvSpPr>
        <p:spPr>
          <a:xfrm>
            <a:off x="7617882" y="148988"/>
            <a:ext cx="1310218" cy="369332"/>
          </a:xfrm>
          <a:prstGeom prst="rect">
            <a:avLst/>
          </a:prstGeom>
          <a:noFill/>
        </p:spPr>
        <p:txBody>
          <a:bodyPr wrap="square" rtlCol="0">
            <a:spAutoFit/>
          </a:bodyPr>
          <a:lstStyle/>
          <a:p>
            <a:r>
              <a:rPr lang="en-US" dirty="0" smtClean="0"/>
              <a:t>IPS – 15- 21</a:t>
            </a:r>
            <a:endParaRPr lang="en-US" dirty="0"/>
          </a:p>
        </p:txBody>
      </p:sp>
    </p:spTree>
    <p:extLst>
      <p:ext uri="{BB962C8B-B14F-4D97-AF65-F5344CB8AC3E}">
        <p14:creationId xmlns:p14="http://schemas.microsoft.com/office/powerpoint/2010/main" val="2482349841"/>
      </p:ext>
    </p:extLst>
  </p:cSld>
  <p:clrMapOvr>
    <a:masterClrMapping/>
  </p:clrMapOvr>
  <mc:AlternateContent xmlns:mc="http://schemas.openxmlformats.org/markup-compatibility/2006" xmlns:p14="http://schemas.microsoft.com/office/powerpoint/2010/main">
    <mc:Choice Requires="p14">
      <p:transition spd="slow" p14:dur="2000" advTm="6240"/>
    </mc:Choice>
    <mc:Fallback xmlns="">
      <p:transition spd="slow" advTm="624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Rectangle 2"/>
          <p:cNvSpPr>
            <a:spLocks noGrp="1"/>
          </p:cNvSpPr>
          <p:nvPr>
            <p:ph type="title" sz="quarter"/>
          </p:nvPr>
        </p:nvSpPr>
        <p:spPr>
          <a:xfrm>
            <a:off x="617538" y="342900"/>
            <a:ext cx="8229600" cy="879475"/>
          </a:xfrm>
        </p:spPr>
        <p:txBody>
          <a:bodyPr/>
          <a:lstStyle/>
          <a:p>
            <a:r>
              <a:rPr lang="en-GB" dirty="0" smtClean="0">
                <a:latin typeface="Arial" charset="0"/>
                <a:ea typeface="ＭＳ Ｐゴシック"/>
                <a:cs typeface="ＭＳ Ｐゴシック"/>
              </a:rPr>
              <a:t>Lab and Ballistics Range Testing</a:t>
            </a:r>
            <a:endParaRPr lang="en-US" dirty="0" smtClean="0">
              <a:latin typeface="Arial" charset="0"/>
              <a:ea typeface="ＭＳ Ｐゴシック"/>
              <a:cs typeface="ＭＳ Ｐゴシック"/>
            </a:endParaRPr>
          </a:p>
        </p:txBody>
      </p:sp>
      <p:sp>
        <p:nvSpPr>
          <p:cNvPr id="5" name="Rectangle 4"/>
          <p:cNvSpPr/>
          <p:nvPr/>
        </p:nvSpPr>
        <p:spPr>
          <a:xfrm>
            <a:off x="7994469" y="6021977"/>
            <a:ext cx="1031965" cy="62701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17882" y="148988"/>
            <a:ext cx="1310218" cy="369332"/>
          </a:xfrm>
          <a:prstGeom prst="rect">
            <a:avLst/>
          </a:prstGeom>
          <a:noFill/>
        </p:spPr>
        <p:txBody>
          <a:bodyPr wrap="square" rtlCol="0">
            <a:spAutoFit/>
          </a:bodyPr>
          <a:lstStyle/>
          <a:p>
            <a:r>
              <a:rPr lang="en-US" dirty="0" smtClean="0"/>
              <a:t>IPS – 15- 21</a:t>
            </a: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7" y="1069975"/>
            <a:ext cx="7892914" cy="5538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0175379"/>
      </p:ext>
    </p:extLst>
  </p:cSld>
  <p:clrMapOvr>
    <a:masterClrMapping/>
  </p:clrMapOvr>
  <p:transition advTm="7454"/>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Charge Tube Time/Temp Response </a:t>
            </a:r>
            <a:r>
              <a:rPr lang="en-US" dirty="0" smtClean="0"/>
              <a:t>– Composite Data</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51" y="1470621"/>
            <a:ext cx="6766560" cy="4970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17882" y="148988"/>
            <a:ext cx="1310218" cy="369332"/>
          </a:xfrm>
          <a:prstGeom prst="rect">
            <a:avLst/>
          </a:prstGeom>
          <a:noFill/>
        </p:spPr>
        <p:txBody>
          <a:bodyPr wrap="square" rtlCol="0">
            <a:spAutoFit/>
          </a:bodyPr>
          <a:lstStyle/>
          <a:p>
            <a:r>
              <a:rPr lang="en-US" dirty="0" smtClean="0"/>
              <a:t>IPS – 15- 21</a:t>
            </a:r>
            <a:endParaRPr lang="en-US" dirty="0"/>
          </a:p>
        </p:txBody>
      </p:sp>
    </p:spTree>
    <p:extLst>
      <p:ext uri="{BB962C8B-B14F-4D97-AF65-F5344CB8AC3E}">
        <p14:creationId xmlns:p14="http://schemas.microsoft.com/office/powerpoint/2010/main" val="3678733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Time/Temperature </a:t>
            </a:r>
            <a:r>
              <a:rPr lang="en-US" dirty="0"/>
              <a:t>Operational </a:t>
            </a:r>
            <a:r>
              <a:rPr lang="en-US" dirty="0" smtClean="0"/>
              <a:t>Envelope</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938" y="1338263"/>
            <a:ext cx="7096125"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1142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Through Perforating System Discussion Topics</a:t>
            </a:r>
            <a:endParaRPr lang="en-US" dirty="0"/>
          </a:p>
        </p:txBody>
      </p:sp>
      <p:sp>
        <p:nvSpPr>
          <p:cNvPr id="3" name="Content Placeholder 2"/>
          <p:cNvSpPr>
            <a:spLocks noGrp="1"/>
          </p:cNvSpPr>
          <p:nvPr>
            <p:ph idx="1"/>
          </p:nvPr>
        </p:nvSpPr>
        <p:spPr/>
        <p:txBody>
          <a:bodyPr/>
          <a:lstStyle/>
          <a:p>
            <a:r>
              <a:rPr lang="en-US" dirty="0" smtClean="0"/>
              <a:t>Categories of perforating methods</a:t>
            </a:r>
          </a:p>
          <a:p>
            <a:r>
              <a:rPr lang="en-US" dirty="0" smtClean="0"/>
              <a:t>Benefits and challenges of each method</a:t>
            </a:r>
          </a:p>
          <a:p>
            <a:r>
              <a:rPr lang="en-US" dirty="0" smtClean="0"/>
              <a:t>Flow Through Perforating System solution – Case history</a:t>
            </a:r>
          </a:p>
          <a:p>
            <a:r>
              <a:rPr lang="en-US" dirty="0" smtClean="0"/>
              <a:t>System function</a:t>
            </a:r>
          </a:p>
          <a:p>
            <a:r>
              <a:rPr lang="en-US" dirty="0" smtClean="0"/>
              <a:t>Technical Summary</a:t>
            </a:r>
          </a:p>
          <a:p>
            <a:r>
              <a:rPr lang="en-US" dirty="0" smtClean="0"/>
              <a:t>Q&amp;A</a:t>
            </a:r>
          </a:p>
          <a:p>
            <a:endParaRPr lang="en-US" dirty="0"/>
          </a:p>
        </p:txBody>
      </p:sp>
      <p:sp>
        <p:nvSpPr>
          <p:cNvPr id="4" name="TextBox 3"/>
          <p:cNvSpPr txBox="1"/>
          <p:nvPr/>
        </p:nvSpPr>
        <p:spPr>
          <a:xfrm>
            <a:off x="7192370" y="156528"/>
            <a:ext cx="1733266" cy="369332"/>
          </a:xfrm>
          <a:prstGeom prst="rect">
            <a:avLst/>
          </a:prstGeom>
          <a:noFill/>
        </p:spPr>
        <p:txBody>
          <a:bodyPr wrap="square" rtlCol="0">
            <a:spAutoFit/>
          </a:bodyPr>
          <a:lstStyle/>
          <a:p>
            <a:r>
              <a:rPr lang="en-US" dirty="0" smtClean="0"/>
              <a:t>IPS – 15- 21</a:t>
            </a:r>
            <a:endParaRPr lang="en-US" dirty="0"/>
          </a:p>
        </p:txBody>
      </p:sp>
    </p:spTree>
    <p:extLst>
      <p:ext uri="{BB962C8B-B14F-4D97-AF65-F5344CB8AC3E}">
        <p14:creationId xmlns:p14="http://schemas.microsoft.com/office/powerpoint/2010/main" val="2447311395"/>
      </p:ext>
    </p:extLst>
  </p:cSld>
  <p:clrMapOvr>
    <a:masterClrMapping/>
  </p:clrMapOvr>
  <mc:AlternateContent xmlns:mc="http://schemas.openxmlformats.org/markup-compatibility/2006" xmlns:p14="http://schemas.microsoft.com/office/powerpoint/2010/main">
    <mc:Choice Requires="p14">
      <p:transition spd="slow" p14:dur="2000" advTm="12262"/>
    </mc:Choice>
    <mc:Fallback xmlns="">
      <p:transition spd="slow" advTm="1226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Time/Temperature </a:t>
            </a:r>
            <a:r>
              <a:rPr lang="en-US" dirty="0"/>
              <a:t>Operational </a:t>
            </a:r>
            <a:r>
              <a:rPr lang="en-US" dirty="0" smtClean="0"/>
              <a:t>Envelope</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938" y="1333500"/>
            <a:ext cx="7096125"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585" y="3247974"/>
            <a:ext cx="1800225"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17882" y="148988"/>
            <a:ext cx="1310218" cy="369332"/>
          </a:xfrm>
          <a:prstGeom prst="rect">
            <a:avLst/>
          </a:prstGeom>
          <a:noFill/>
        </p:spPr>
        <p:txBody>
          <a:bodyPr wrap="square" rtlCol="0">
            <a:spAutoFit/>
          </a:bodyPr>
          <a:lstStyle/>
          <a:p>
            <a:r>
              <a:rPr lang="en-US" dirty="0" smtClean="0"/>
              <a:t>IPS – 15- 21</a:t>
            </a:r>
            <a:endParaRPr lang="en-US" dirty="0"/>
          </a:p>
        </p:txBody>
      </p:sp>
    </p:spTree>
    <p:extLst>
      <p:ext uri="{BB962C8B-B14F-4D97-AF65-F5344CB8AC3E}">
        <p14:creationId xmlns:p14="http://schemas.microsoft.com/office/powerpoint/2010/main" val="1551694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23" name="Title 7"/>
          <p:cNvSpPr>
            <a:spLocks noGrp="1"/>
          </p:cNvSpPr>
          <p:nvPr>
            <p:ph type="ctrTitle"/>
          </p:nvPr>
        </p:nvSpPr>
        <p:spPr>
          <a:xfrm>
            <a:off x="409303" y="629728"/>
            <a:ext cx="8734697" cy="871268"/>
          </a:xfrm>
        </p:spPr>
        <p:txBody>
          <a:bodyPr/>
          <a:lstStyle/>
          <a:p>
            <a:pPr eaLnBrk="1" hangingPunct="1"/>
            <a:r>
              <a:rPr lang="en-US" sz="3000" dirty="0" smtClean="0">
                <a:latin typeface="Arial" pitchFamily="34" charset="0"/>
                <a:ea typeface="ＭＳ Ｐゴシック"/>
                <a:cs typeface="ＭＳ Ｐゴシック"/>
              </a:rPr>
              <a:t>Proof of Concept</a:t>
            </a:r>
            <a:endParaRPr lang="en-US" sz="1050" dirty="0" smtClean="0">
              <a:latin typeface="Arial" pitchFamily="34" charset="0"/>
              <a:ea typeface="ＭＳ Ｐゴシック"/>
              <a:cs typeface="ＭＳ Ｐゴシック"/>
            </a:endParaRPr>
          </a:p>
        </p:txBody>
      </p:sp>
      <p:sp>
        <p:nvSpPr>
          <p:cNvPr id="2" name="TextBox 1"/>
          <p:cNvSpPr txBox="1"/>
          <p:nvPr/>
        </p:nvSpPr>
        <p:spPr>
          <a:xfrm>
            <a:off x="406400" y="2730500"/>
            <a:ext cx="7620000" cy="738664"/>
          </a:xfrm>
          <a:prstGeom prst="rect">
            <a:avLst/>
          </a:prstGeom>
          <a:solidFill>
            <a:schemeClr val="tx2"/>
          </a:solidFill>
        </p:spPr>
        <p:txBody>
          <a:bodyPr wrap="square" rtlCol="0">
            <a:spAutoFit/>
          </a:bodyPr>
          <a:lstStyle/>
          <a:p>
            <a:r>
              <a:rPr lang="en-US" sz="2400" dirty="0" smtClean="0">
                <a:solidFill>
                  <a:srgbClr val="FFC000"/>
                </a:solidFill>
              </a:rPr>
              <a:t>System Validation – October 19, 2012</a:t>
            </a:r>
          </a:p>
          <a:p>
            <a:endParaRPr lang="en-US" dirty="0">
              <a:solidFill>
                <a:srgbClr val="FFC000"/>
              </a:solidFill>
            </a:endParaRPr>
          </a:p>
        </p:txBody>
      </p:sp>
      <p:sp>
        <p:nvSpPr>
          <p:cNvPr id="4" name="TextBox 3"/>
          <p:cNvSpPr txBox="1"/>
          <p:nvPr/>
        </p:nvSpPr>
        <p:spPr>
          <a:xfrm>
            <a:off x="7617882" y="148988"/>
            <a:ext cx="1310218" cy="369332"/>
          </a:xfrm>
          <a:prstGeom prst="rect">
            <a:avLst/>
          </a:prstGeom>
          <a:noFill/>
        </p:spPr>
        <p:txBody>
          <a:bodyPr wrap="square" rtlCol="0">
            <a:spAutoFit/>
          </a:bodyPr>
          <a:lstStyle/>
          <a:p>
            <a:r>
              <a:rPr lang="en-US" dirty="0" smtClean="0"/>
              <a:t>IPS – 15- 21</a:t>
            </a:r>
            <a:endParaRPr lang="en-US" dirty="0"/>
          </a:p>
        </p:txBody>
      </p:sp>
    </p:spTree>
    <p:extLst>
      <p:ext uri="{BB962C8B-B14F-4D97-AF65-F5344CB8AC3E}">
        <p14:creationId xmlns:p14="http://schemas.microsoft.com/office/powerpoint/2010/main" val="3707835359"/>
      </p:ext>
    </p:extLst>
  </p:cSld>
  <p:clrMapOvr>
    <a:masterClrMapping/>
  </p:clrMapOvr>
  <mc:AlternateContent xmlns:mc="http://schemas.openxmlformats.org/markup-compatibility/2006" xmlns:p14="http://schemas.microsoft.com/office/powerpoint/2010/main">
    <mc:Choice Requires="p14">
      <p:transition spd="slow" p14:dur="2000" advTm="6567"/>
    </mc:Choice>
    <mc:Fallback xmlns="">
      <p:transition spd="slow" advTm="6567"/>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latin typeface="Arial" charset="0"/>
                <a:ea typeface="ＭＳ Ｐゴシック" pitchFamily="34" charset="-128"/>
              </a:rPr>
              <a:t>Qualification Testing – Case History</a:t>
            </a:r>
          </a:p>
        </p:txBody>
      </p:sp>
      <p:sp>
        <p:nvSpPr>
          <p:cNvPr id="14" name="Rectangle 3"/>
          <p:cNvSpPr txBox="1">
            <a:spLocks/>
          </p:cNvSpPr>
          <p:nvPr/>
        </p:nvSpPr>
        <p:spPr bwMode="auto">
          <a:xfrm>
            <a:off x="381000" y="1350963"/>
            <a:ext cx="7848600" cy="992187"/>
          </a:xfrm>
          <a:prstGeom prst="rect">
            <a:avLst/>
          </a:prstGeom>
          <a:noFill/>
          <a:ln w="9525">
            <a:noFill/>
            <a:miter lim="800000"/>
            <a:headEnd/>
            <a:tailEnd/>
          </a:ln>
        </p:spPr>
        <p:txBody>
          <a:bodyPr/>
          <a:lstStyle/>
          <a:p>
            <a:pPr marL="171450" indent="-171450">
              <a:spcBef>
                <a:spcPct val="20000"/>
              </a:spcBef>
              <a:buClr>
                <a:srgbClr val="3368A8"/>
              </a:buClr>
              <a:buSzPct val="95000"/>
              <a:buFont typeface="Arial" pitchFamily="34" charset="0"/>
              <a:buNone/>
              <a:defRPr/>
            </a:pPr>
            <a:r>
              <a:rPr lang="en-US" sz="1600" kern="0" dirty="0">
                <a:latin typeface="Calibri" pitchFamily="34" charset="0"/>
                <a:ea typeface="ＭＳ Ｐゴシック" pitchFamily="-109" charset="-128"/>
                <a:cs typeface="ＭＳ Ｐゴシック" pitchFamily="-109" charset="-128"/>
              </a:rPr>
              <a:t>Field demonstration test completed </a:t>
            </a:r>
            <a:r>
              <a:rPr lang="en-US" sz="1600" kern="0" dirty="0" smtClean="0">
                <a:latin typeface="Calibri" pitchFamily="34" charset="0"/>
                <a:ea typeface="ＭＳ Ｐゴシック" pitchFamily="-109" charset="-128"/>
                <a:cs typeface="ＭＳ Ｐゴシック" pitchFamily="-109" charset="-128"/>
              </a:rPr>
              <a:t>on October </a:t>
            </a:r>
            <a:r>
              <a:rPr lang="en-US" sz="1600" kern="0" dirty="0">
                <a:latin typeface="Calibri" pitchFamily="34" charset="0"/>
                <a:ea typeface="ＭＳ Ｐゴシック" pitchFamily="-109" charset="-128"/>
                <a:cs typeface="ＭＳ Ｐゴシック" pitchFamily="-109" charset="-128"/>
              </a:rPr>
              <a:t>19</a:t>
            </a:r>
            <a:r>
              <a:rPr lang="en-US" sz="1600" kern="0" baseline="30000" dirty="0">
                <a:latin typeface="Calibri" pitchFamily="34" charset="0"/>
                <a:ea typeface="ＭＳ Ｐゴシック" pitchFamily="-109" charset="-128"/>
                <a:cs typeface="ＭＳ Ｐゴシック" pitchFamily="-109" charset="-128"/>
              </a:rPr>
              <a:t>th</a:t>
            </a:r>
            <a:r>
              <a:rPr lang="en-US" sz="1600" kern="0" dirty="0">
                <a:latin typeface="Calibri" pitchFamily="34" charset="0"/>
                <a:ea typeface="ＭＳ Ｐゴシック" pitchFamily="-109" charset="-128"/>
                <a:cs typeface="ＭＳ Ｐゴシック" pitchFamily="-109" charset="-128"/>
              </a:rPr>
              <a:t> 2012</a:t>
            </a:r>
          </a:p>
          <a:p>
            <a:pPr marL="742950" lvl="1" indent="-285750">
              <a:spcBef>
                <a:spcPct val="20000"/>
              </a:spcBef>
              <a:buClr>
                <a:srgbClr val="3368A8"/>
              </a:buClr>
              <a:buSzPct val="95000"/>
              <a:buFont typeface="Arial" pitchFamily="34" charset="0"/>
              <a:buChar char="→"/>
              <a:defRPr/>
            </a:pPr>
            <a:r>
              <a:rPr lang="en-US" sz="1600" kern="0" dirty="0">
                <a:latin typeface="Calibri" pitchFamily="34" charset="0"/>
                <a:ea typeface="ＭＳ Ｐゴシック" pitchFamily="-109" charset="-128"/>
                <a:cs typeface="ＭＳ Ｐゴシック" pitchFamily="-109" charset="-128"/>
              </a:rPr>
              <a:t>3 loaded 14ft guns, 2 blank, 5,300ft TVD</a:t>
            </a:r>
          </a:p>
          <a:p>
            <a:pPr marL="742950" lvl="1" indent="-285750">
              <a:spcBef>
                <a:spcPct val="20000"/>
              </a:spcBef>
              <a:buClr>
                <a:srgbClr val="3368A8"/>
              </a:buClr>
              <a:buSzPct val="95000"/>
              <a:buFont typeface="Arial" pitchFamily="34" charset="0"/>
              <a:buChar char="→"/>
              <a:defRPr/>
            </a:pPr>
            <a:r>
              <a:rPr lang="en-US" sz="1600" kern="0" dirty="0">
                <a:latin typeface="Calibri" pitchFamily="34" charset="0"/>
                <a:ea typeface="ＭＳ Ｐゴシック" pitchFamily="-109" charset="-128"/>
                <a:cs typeface="ＭＳ Ｐゴシック" pitchFamily="-109" charset="-128"/>
              </a:rPr>
              <a:t>No debris recovered, all shots fired OK</a:t>
            </a:r>
          </a:p>
        </p:txBody>
      </p:sp>
      <p:pic>
        <p:nvPicPr>
          <p:cNvPr id="16390" name="Picture 14" descr="S:\TCP Project Books\Full Flow Gun System (FFGS)\Foam Tube FFGS\Shell\Kansas - Circle Industries\105_PANA\P1030177.JPG"/>
          <p:cNvPicPr>
            <a:picLocks noChangeAspect="1" noChangeArrowheads="1"/>
          </p:cNvPicPr>
          <p:nvPr/>
        </p:nvPicPr>
        <p:blipFill>
          <a:blip r:embed="rId3" cstate="print"/>
          <a:srcRect l="26923" t="32903" r="24359" b="8968"/>
          <a:stretch>
            <a:fillRect/>
          </a:stretch>
        </p:blipFill>
        <p:spPr bwMode="auto">
          <a:xfrm>
            <a:off x="620713" y="2495550"/>
            <a:ext cx="2589212" cy="1828800"/>
          </a:xfrm>
          <a:prstGeom prst="rect">
            <a:avLst/>
          </a:prstGeom>
          <a:noFill/>
          <a:ln w="9525">
            <a:noFill/>
            <a:miter lim="800000"/>
            <a:headEnd/>
            <a:tailEnd/>
          </a:ln>
        </p:spPr>
      </p:pic>
      <p:pic>
        <p:nvPicPr>
          <p:cNvPr id="16391" name="Picture 23" descr="S:\TCP Project Books\Full Flow Gun System (FFGS)\Foam Tube FFGS\Shell\Kansas - Circle Industries\105_PANA\P1030190.JPG"/>
          <p:cNvPicPr>
            <a:picLocks noChangeAspect="1" noChangeArrowheads="1"/>
          </p:cNvPicPr>
          <p:nvPr/>
        </p:nvPicPr>
        <p:blipFill>
          <a:blip r:embed="rId4" cstate="print"/>
          <a:srcRect b="3572"/>
          <a:stretch>
            <a:fillRect/>
          </a:stretch>
        </p:blipFill>
        <p:spPr bwMode="auto">
          <a:xfrm>
            <a:off x="5651500" y="2506663"/>
            <a:ext cx="2543175" cy="3657600"/>
          </a:xfrm>
          <a:prstGeom prst="rect">
            <a:avLst/>
          </a:prstGeom>
          <a:noFill/>
          <a:ln w="9525">
            <a:noFill/>
            <a:miter lim="800000"/>
            <a:headEnd/>
            <a:tailEnd/>
          </a:ln>
        </p:spPr>
      </p:pic>
      <p:pic>
        <p:nvPicPr>
          <p:cNvPr id="16392" name="Picture 2" descr="S:\TCP Project Books\Full Flow Gun System (FFGS)\Foam Tube FFGS\Shell\Kansas - Circle Industries\105_PANA\P1030204.JPG"/>
          <p:cNvPicPr>
            <a:picLocks noChangeAspect="1" noChangeArrowheads="1"/>
          </p:cNvPicPr>
          <p:nvPr/>
        </p:nvPicPr>
        <p:blipFill>
          <a:blip r:embed="rId5" cstate="print"/>
          <a:srcRect l="8643" r="7407"/>
          <a:stretch>
            <a:fillRect/>
          </a:stretch>
        </p:blipFill>
        <p:spPr bwMode="auto">
          <a:xfrm>
            <a:off x="3349625" y="2495550"/>
            <a:ext cx="2301875" cy="3657600"/>
          </a:xfrm>
          <a:prstGeom prst="rect">
            <a:avLst/>
          </a:prstGeom>
          <a:noFill/>
          <a:ln w="9525">
            <a:noFill/>
            <a:miter lim="800000"/>
            <a:headEnd/>
            <a:tailEnd/>
          </a:ln>
        </p:spPr>
      </p:pic>
      <p:pic>
        <p:nvPicPr>
          <p:cNvPr id="16393" name="Picture 3" descr="S:\TCP Project Books\Full Flow Gun System (FFGS)\Foam Tube FFGS\Shell\Kansas - Circle Industries\105_PANA\P1030219.JPG"/>
          <p:cNvPicPr>
            <a:picLocks noChangeAspect="1" noChangeArrowheads="1"/>
          </p:cNvPicPr>
          <p:nvPr/>
        </p:nvPicPr>
        <p:blipFill>
          <a:blip r:embed="rId6" cstate="print"/>
          <a:srcRect/>
          <a:stretch>
            <a:fillRect/>
          </a:stretch>
        </p:blipFill>
        <p:spPr bwMode="auto">
          <a:xfrm>
            <a:off x="620713" y="4324350"/>
            <a:ext cx="2438400" cy="1828800"/>
          </a:xfrm>
          <a:prstGeom prst="rect">
            <a:avLst/>
          </a:prstGeom>
          <a:noFill/>
          <a:ln w="9525">
            <a:noFill/>
            <a:miter lim="800000"/>
            <a:headEnd/>
            <a:tailEnd/>
          </a:ln>
        </p:spPr>
      </p:pic>
      <p:sp>
        <p:nvSpPr>
          <p:cNvPr id="8" name="TextBox 7"/>
          <p:cNvSpPr txBox="1"/>
          <p:nvPr/>
        </p:nvSpPr>
        <p:spPr>
          <a:xfrm>
            <a:off x="7617882" y="148988"/>
            <a:ext cx="1310218" cy="369332"/>
          </a:xfrm>
          <a:prstGeom prst="rect">
            <a:avLst/>
          </a:prstGeom>
          <a:noFill/>
        </p:spPr>
        <p:txBody>
          <a:bodyPr wrap="square" rtlCol="0">
            <a:spAutoFit/>
          </a:bodyPr>
          <a:lstStyle/>
          <a:p>
            <a:r>
              <a:rPr lang="en-US" dirty="0" smtClean="0"/>
              <a:t>IPS – 15- 21</a:t>
            </a:r>
            <a:endParaRPr lang="en-US" dirty="0"/>
          </a:p>
        </p:txBody>
      </p:sp>
    </p:spTree>
    <p:extLst>
      <p:ext uri="{BB962C8B-B14F-4D97-AF65-F5344CB8AC3E}">
        <p14:creationId xmlns:p14="http://schemas.microsoft.com/office/powerpoint/2010/main" val="68063011"/>
      </p:ext>
    </p:extLst>
  </p:cSld>
  <p:clrMapOvr>
    <a:masterClrMapping/>
  </p:clrMapOvr>
  <mc:AlternateContent xmlns:mc="http://schemas.openxmlformats.org/markup-compatibility/2006" xmlns:p14="http://schemas.microsoft.com/office/powerpoint/2010/main">
    <mc:Choice Requires="p14">
      <p:transition spd="slow" p14:dur="2000" advTm="8201"/>
    </mc:Choice>
    <mc:Fallback xmlns="">
      <p:transition spd="slow" advTm="820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3" name="Rectangle 2"/>
          <p:cNvSpPr>
            <a:spLocks noGrp="1"/>
          </p:cNvSpPr>
          <p:nvPr>
            <p:ph type="title" sz="quarter"/>
          </p:nvPr>
        </p:nvSpPr>
        <p:spPr>
          <a:xfrm>
            <a:off x="617538" y="342900"/>
            <a:ext cx="8229600" cy="879475"/>
          </a:xfrm>
        </p:spPr>
        <p:txBody>
          <a:bodyPr/>
          <a:lstStyle/>
          <a:p>
            <a:r>
              <a:rPr lang="en-GB" dirty="0" smtClean="0">
                <a:latin typeface="Arial" charset="0"/>
                <a:ea typeface="ＭＳ Ｐゴシック"/>
                <a:cs typeface="ＭＳ Ｐゴシック"/>
              </a:rPr>
              <a:t>Controlled Field Test</a:t>
            </a:r>
            <a:endParaRPr lang="en-US" dirty="0" smtClean="0">
              <a:latin typeface="Arial" charset="0"/>
              <a:ea typeface="ＭＳ Ｐゴシック"/>
              <a:cs typeface="ＭＳ Ｐゴシック"/>
            </a:endParaRPr>
          </a:p>
        </p:txBody>
      </p:sp>
      <p:sp>
        <p:nvSpPr>
          <p:cNvPr id="10" name="Rectangle 3"/>
          <p:cNvSpPr txBox="1">
            <a:spLocks noChangeArrowheads="1"/>
          </p:cNvSpPr>
          <p:nvPr/>
        </p:nvSpPr>
        <p:spPr bwMode="auto">
          <a:xfrm>
            <a:off x="2108200" y="1258094"/>
            <a:ext cx="6540500" cy="5447506"/>
          </a:xfrm>
          <a:prstGeom prst="rect">
            <a:avLst/>
          </a:prstGeom>
          <a:noFill/>
          <a:ln w="9525">
            <a:noFill/>
            <a:miter lim="800000"/>
            <a:headEnd/>
            <a:tailEnd/>
          </a:ln>
        </p:spPr>
        <p:txBody>
          <a:bodyPr/>
          <a:lstStyle/>
          <a:p>
            <a:pPr eaLnBrk="0" hangingPunct="0">
              <a:spcBef>
                <a:spcPct val="20000"/>
              </a:spcBef>
              <a:buClr>
                <a:srgbClr val="3368A8"/>
              </a:buClr>
              <a:buSzPct val="95000"/>
              <a:defRPr/>
            </a:pPr>
            <a:r>
              <a:rPr lang="en-US" sz="1600" u="sng" kern="0" dirty="0" smtClean="0">
                <a:solidFill>
                  <a:schemeClr val="tx2"/>
                </a:solidFill>
                <a:ea typeface="ＭＳ Ｐゴシック" charset="-128"/>
                <a:cs typeface="ＭＳ Ｐゴシック" pitchFamily="-109" charset="-128"/>
              </a:rPr>
              <a:t>Well Environment</a:t>
            </a:r>
          </a:p>
          <a:p>
            <a:pPr marL="228600" indent="-228600" eaLnBrk="0" hangingPunct="0">
              <a:spcBef>
                <a:spcPct val="20000"/>
              </a:spcBef>
              <a:buClr>
                <a:srgbClr val="3368A8"/>
              </a:buClr>
              <a:buSzPct val="95000"/>
              <a:buFontTx/>
              <a:buChar char="•"/>
              <a:defRPr/>
            </a:pPr>
            <a:r>
              <a:rPr lang="en-US" sz="1600" kern="0" dirty="0" err="1" smtClean="0">
                <a:solidFill>
                  <a:schemeClr val="tx2"/>
                </a:solidFill>
                <a:ea typeface="ＭＳ Ｐゴシック" charset="-128"/>
                <a:cs typeface="ＭＳ Ｐゴシック" pitchFamily="-109" charset="-128"/>
              </a:rPr>
              <a:t>Openhole</a:t>
            </a:r>
            <a:r>
              <a:rPr lang="en-US" sz="1600" kern="0" dirty="0" smtClean="0">
                <a:solidFill>
                  <a:schemeClr val="tx2"/>
                </a:solidFill>
                <a:ea typeface="ＭＳ Ｐゴシック" charset="-128"/>
                <a:cs typeface="ＭＳ Ｐゴシック" pitchFamily="-109" charset="-128"/>
              </a:rPr>
              <a:t> water injector (carbonate)</a:t>
            </a:r>
          </a:p>
          <a:p>
            <a:pPr marL="228600" indent="-228600" eaLnBrk="0" hangingPunct="0">
              <a:spcBef>
                <a:spcPct val="20000"/>
              </a:spcBef>
              <a:buClr>
                <a:srgbClr val="3368A8"/>
              </a:buClr>
              <a:buSzPct val="95000"/>
              <a:buFontTx/>
              <a:buChar char="•"/>
              <a:defRPr/>
            </a:pPr>
            <a:r>
              <a:rPr lang="en-US" sz="1600" kern="0" dirty="0" smtClean="0">
                <a:solidFill>
                  <a:schemeClr val="tx2"/>
                </a:solidFill>
                <a:ea typeface="ＭＳ Ｐゴシック" charset="-128"/>
                <a:cs typeface="ＭＳ Ｐゴシック" pitchFamily="-109" charset="-128"/>
              </a:rPr>
              <a:t>7” casing, 6” </a:t>
            </a:r>
            <a:r>
              <a:rPr lang="en-US" sz="1600" kern="0" dirty="0" err="1" smtClean="0">
                <a:solidFill>
                  <a:schemeClr val="tx2"/>
                </a:solidFill>
                <a:ea typeface="ＭＳ Ｐゴシック" charset="-128"/>
                <a:cs typeface="ＭＳ Ｐゴシック" pitchFamily="-109" charset="-128"/>
              </a:rPr>
              <a:t>openhole</a:t>
            </a:r>
            <a:endParaRPr lang="en-US" sz="1600" kern="0" dirty="0" smtClean="0">
              <a:solidFill>
                <a:schemeClr val="tx2"/>
              </a:solidFill>
              <a:ea typeface="ＭＳ Ｐゴシック" charset="-128"/>
              <a:cs typeface="ＭＳ Ｐゴシック" pitchFamily="-109" charset="-128"/>
            </a:endParaRPr>
          </a:p>
          <a:p>
            <a:pPr marL="228600" indent="-228600" eaLnBrk="0" hangingPunct="0">
              <a:spcBef>
                <a:spcPct val="20000"/>
              </a:spcBef>
              <a:buClr>
                <a:srgbClr val="3368A8"/>
              </a:buClr>
              <a:buSzPct val="95000"/>
              <a:buFontTx/>
              <a:buChar char="•"/>
              <a:defRPr/>
            </a:pPr>
            <a:r>
              <a:rPr lang="en-US" sz="1600" kern="0" dirty="0" smtClean="0">
                <a:solidFill>
                  <a:schemeClr val="tx2"/>
                </a:solidFill>
                <a:ea typeface="ＭＳ Ｐゴシック" charset="-128"/>
                <a:cs typeface="ＭＳ Ｐゴシック" pitchFamily="-109" charset="-128"/>
              </a:rPr>
              <a:t>~2,500 psi BHP  /  ~140F BHT</a:t>
            </a:r>
          </a:p>
          <a:p>
            <a:pPr marL="228600" indent="-228600" eaLnBrk="0" hangingPunct="0">
              <a:spcBef>
                <a:spcPct val="20000"/>
              </a:spcBef>
              <a:buClr>
                <a:srgbClr val="3368A8"/>
              </a:buClr>
              <a:buSzPct val="95000"/>
              <a:buFontTx/>
              <a:buChar char="•"/>
              <a:defRPr/>
            </a:pPr>
            <a:r>
              <a:rPr lang="en-US" sz="1600" kern="0" dirty="0" smtClean="0">
                <a:solidFill>
                  <a:schemeClr val="tx2"/>
                </a:solidFill>
                <a:ea typeface="ＭＳ Ｐゴシック" charset="-128"/>
                <a:cs typeface="ＭＳ Ｐゴシック" pitchFamily="-109" charset="-128"/>
              </a:rPr>
              <a:t>~5200’ TVD (vertical)</a:t>
            </a:r>
          </a:p>
          <a:p>
            <a:pPr marL="228600" indent="-228600" eaLnBrk="0" hangingPunct="0">
              <a:spcBef>
                <a:spcPct val="20000"/>
              </a:spcBef>
              <a:buClr>
                <a:srgbClr val="3368A8"/>
              </a:buClr>
              <a:buSzPct val="95000"/>
              <a:buFontTx/>
              <a:buChar char="•"/>
              <a:defRPr/>
            </a:pPr>
            <a:r>
              <a:rPr lang="en-US" sz="1600" kern="0" dirty="0" smtClean="0">
                <a:solidFill>
                  <a:schemeClr val="tx2"/>
                </a:solidFill>
                <a:ea typeface="ＭＳ Ｐゴシック" charset="-128"/>
                <a:cs typeface="ＭＳ Ｐゴシック" pitchFamily="-109" charset="-128"/>
              </a:rPr>
              <a:t>8.5 PPG freshwater completion fluid</a:t>
            </a:r>
          </a:p>
          <a:p>
            <a:pPr eaLnBrk="0" hangingPunct="0">
              <a:spcBef>
                <a:spcPct val="20000"/>
              </a:spcBef>
              <a:buClr>
                <a:srgbClr val="3368A8"/>
              </a:buClr>
              <a:buSzPct val="95000"/>
              <a:defRPr/>
            </a:pPr>
            <a:endParaRPr lang="en-US" sz="1600" u="sng" kern="0" dirty="0" smtClean="0">
              <a:solidFill>
                <a:schemeClr val="tx2"/>
              </a:solidFill>
              <a:ea typeface="ＭＳ Ｐゴシック" charset="-128"/>
              <a:cs typeface="ＭＳ Ｐゴシック" pitchFamily="-109" charset="-128"/>
            </a:endParaRPr>
          </a:p>
          <a:p>
            <a:pPr eaLnBrk="0" hangingPunct="0">
              <a:spcBef>
                <a:spcPct val="20000"/>
              </a:spcBef>
              <a:buClr>
                <a:srgbClr val="3368A8"/>
              </a:buClr>
              <a:buSzPct val="95000"/>
              <a:defRPr/>
            </a:pPr>
            <a:r>
              <a:rPr lang="en-US" sz="1600" u="sng" kern="0" dirty="0" smtClean="0">
                <a:solidFill>
                  <a:schemeClr val="tx2"/>
                </a:solidFill>
                <a:ea typeface="ＭＳ Ｐゴシック" charset="-128"/>
                <a:cs typeface="ＭＳ Ｐゴシック" pitchFamily="-109" charset="-128"/>
              </a:rPr>
              <a:t>Perforating System</a:t>
            </a:r>
            <a:endParaRPr lang="en-US" sz="1600" u="sng" kern="0" dirty="0">
              <a:solidFill>
                <a:schemeClr val="tx2"/>
              </a:solidFill>
              <a:ea typeface="ＭＳ Ｐゴシック" charset="-128"/>
              <a:cs typeface="ＭＳ Ｐゴシック" pitchFamily="-109" charset="-128"/>
            </a:endParaRPr>
          </a:p>
          <a:p>
            <a:pPr marL="228600" indent="-228600" eaLnBrk="0" hangingPunct="0">
              <a:spcBef>
                <a:spcPct val="20000"/>
              </a:spcBef>
              <a:buClr>
                <a:srgbClr val="3368A8"/>
              </a:buClr>
              <a:buSzPct val="95000"/>
              <a:buFontTx/>
              <a:buChar char="•"/>
              <a:defRPr/>
            </a:pPr>
            <a:r>
              <a:rPr lang="en-US" sz="1600" kern="0" dirty="0" smtClean="0">
                <a:solidFill>
                  <a:schemeClr val="tx2"/>
                </a:solidFill>
                <a:ea typeface="ＭＳ Ｐゴシック" charset="-128"/>
                <a:cs typeface="ＭＳ Ｐゴシック" pitchFamily="-109" charset="-128"/>
              </a:rPr>
              <a:t>Shoot and pull application</a:t>
            </a:r>
          </a:p>
          <a:p>
            <a:pPr marL="228600" indent="-228600" eaLnBrk="0" hangingPunct="0">
              <a:spcBef>
                <a:spcPct val="20000"/>
              </a:spcBef>
              <a:buClr>
                <a:srgbClr val="3368A8"/>
              </a:buClr>
              <a:buSzPct val="95000"/>
              <a:buFontTx/>
              <a:buChar char="•"/>
              <a:defRPr/>
            </a:pPr>
            <a:r>
              <a:rPr lang="en-US" sz="1600" kern="0" dirty="0" smtClean="0">
                <a:solidFill>
                  <a:schemeClr val="tx2"/>
                </a:solidFill>
                <a:ea typeface="ＭＳ Ｐゴシック" charset="-128"/>
                <a:cs typeface="ＭＳ Ｐゴシック" pitchFamily="-109" charset="-128"/>
              </a:rPr>
              <a:t>Retrievable hook-wall packer</a:t>
            </a:r>
          </a:p>
          <a:p>
            <a:pPr marL="228600" indent="-228600" eaLnBrk="0" hangingPunct="0">
              <a:spcBef>
                <a:spcPct val="20000"/>
              </a:spcBef>
              <a:buClr>
                <a:srgbClr val="3368A8"/>
              </a:buClr>
              <a:buSzPct val="95000"/>
              <a:buFontTx/>
              <a:buChar char="•"/>
              <a:defRPr/>
            </a:pPr>
            <a:r>
              <a:rPr lang="en-US" sz="1600" kern="0" dirty="0" smtClean="0">
                <a:solidFill>
                  <a:schemeClr val="tx2"/>
                </a:solidFill>
                <a:ea typeface="ＭＳ Ｐゴシック" charset="-128"/>
                <a:cs typeface="ＭＳ Ｐゴシック" pitchFamily="-109" charset="-128"/>
              </a:rPr>
              <a:t>Spacer tubing</a:t>
            </a:r>
          </a:p>
          <a:p>
            <a:pPr marL="228600" indent="-228600" eaLnBrk="0" hangingPunct="0">
              <a:spcBef>
                <a:spcPct val="20000"/>
              </a:spcBef>
              <a:buClr>
                <a:srgbClr val="3368A8"/>
              </a:buClr>
              <a:buSzPct val="95000"/>
              <a:buFontTx/>
              <a:buChar char="•"/>
              <a:defRPr/>
            </a:pPr>
            <a:r>
              <a:rPr lang="en-US" sz="1600" kern="0" dirty="0" smtClean="0">
                <a:solidFill>
                  <a:schemeClr val="tx2"/>
                </a:solidFill>
                <a:ea typeface="ＭＳ Ｐゴシック" charset="-128"/>
                <a:cs typeface="ＭＳ Ｐゴシック" pitchFamily="-109" charset="-128"/>
              </a:rPr>
              <a:t>Multi-cycle initiation valve</a:t>
            </a:r>
          </a:p>
          <a:p>
            <a:pPr marL="228600" indent="-228600" eaLnBrk="0" hangingPunct="0">
              <a:spcBef>
                <a:spcPct val="20000"/>
              </a:spcBef>
              <a:buClr>
                <a:srgbClr val="3368A8"/>
              </a:buClr>
              <a:buSzPct val="95000"/>
              <a:buFontTx/>
              <a:buChar char="•"/>
              <a:defRPr/>
            </a:pPr>
            <a:r>
              <a:rPr lang="en-US" sz="1600" kern="0" dirty="0" smtClean="0">
                <a:solidFill>
                  <a:schemeClr val="tx2"/>
                </a:solidFill>
                <a:ea typeface="ＭＳ Ｐゴシック" charset="-128"/>
                <a:cs typeface="ＭＳ Ｐゴシック" pitchFamily="-109" charset="-128"/>
              </a:rPr>
              <a:t>Gun valve (fluid barrier)</a:t>
            </a:r>
          </a:p>
          <a:p>
            <a:pPr marL="228600" indent="-228600" eaLnBrk="0" hangingPunct="0">
              <a:spcBef>
                <a:spcPct val="20000"/>
              </a:spcBef>
              <a:buClr>
                <a:srgbClr val="3368A8"/>
              </a:buClr>
              <a:buSzPct val="95000"/>
              <a:buFontTx/>
              <a:buChar char="•"/>
              <a:defRPr/>
            </a:pPr>
            <a:r>
              <a:rPr lang="en-US" sz="1600" kern="0" dirty="0" smtClean="0">
                <a:solidFill>
                  <a:schemeClr val="tx2"/>
                </a:solidFill>
                <a:ea typeface="ＭＳ Ｐゴシック" charset="-128"/>
                <a:cs typeface="ＭＳ Ｐゴシック" pitchFamily="-109" charset="-128"/>
              </a:rPr>
              <a:t>Redundant hydraulic firing head</a:t>
            </a:r>
          </a:p>
          <a:p>
            <a:pPr marL="228600" indent="-228600" eaLnBrk="0" hangingPunct="0">
              <a:spcBef>
                <a:spcPct val="20000"/>
              </a:spcBef>
              <a:buClr>
                <a:srgbClr val="3368A8"/>
              </a:buClr>
              <a:buSzPct val="95000"/>
              <a:buFontTx/>
              <a:buChar char="•"/>
              <a:defRPr/>
            </a:pPr>
            <a:r>
              <a:rPr lang="en-US" sz="1600" kern="0" dirty="0" smtClean="0">
                <a:solidFill>
                  <a:schemeClr val="tx2"/>
                </a:solidFill>
                <a:ea typeface="ＭＳ Ｐゴシック" charset="-128"/>
                <a:cs typeface="ＭＳ Ｐゴシック" pitchFamily="-109" charset="-128"/>
              </a:rPr>
              <a:t>Gun system (4-1/2”)</a:t>
            </a:r>
          </a:p>
          <a:p>
            <a:pPr marL="685800" lvl="1" indent="-228600" eaLnBrk="0" hangingPunct="0">
              <a:spcBef>
                <a:spcPct val="20000"/>
              </a:spcBef>
              <a:buClr>
                <a:srgbClr val="3368A8"/>
              </a:buClr>
              <a:buSzPct val="95000"/>
              <a:buFontTx/>
              <a:buChar char="•"/>
              <a:defRPr/>
            </a:pPr>
            <a:r>
              <a:rPr lang="en-US" sz="1600" kern="0" dirty="0" smtClean="0">
                <a:solidFill>
                  <a:schemeClr val="tx2"/>
                </a:solidFill>
                <a:ea typeface="ＭＳ Ｐゴシック" charset="-128"/>
                <a:cs typeface="ＭＳ Ｐゴシック" pitchFamily="-109" charset="-128"/>
              </a:rPr>
              <a:t>28’ blank safety spacer (2 guns)</a:t>
            </a:r>
          </a:p>
          <a:p>
            <a:pPr marL="685800" lvl="1" indent="-228600" eaLnBrk="0" hangingPunct="0">
              <a:spcBef>
                <a:spcPct val="20000"/>
              </a:spcBef>
              <a:buClr>
                <a:srgbClr val="3368A8"/>
              </a:buClr>
              <a:buSzPct val="95000"/>
              <a:buFontTx/>
              <a:buChar char="•"/>
              <a:defRPr/>
            </a:pPr>
            <a:r>
              <a:rPr lang="en-US" sz="1600" kern="0" dirty="0" smtClean="0">
                <a:solidFill>
                  <a:schemeClr val="tx2"/>
                </a:solidFill>
                <a:ea typeface="ＭＳ Ｐゴシック" charset="-128"/>
                <a:cs typeface="ＭＳ Ｐゴシック" pitchFamily="-109" charset="-128"/>
              </a:rPr>
              <a:t>42’ loaded guns (5 SPF, 39grm deep penetrator)</a:t>
            </a:r>
          </a:p>
          <a:p>
            <a:pPr marL="685800" lvl="1" indent="-228600" eaLnBrk="0" hangingPunct="0">
              <a:spcBef>
                <a:spcPct val="20000"/>
              </a:spcBef>
              <a:buClr>
                <a:srgbClr val="3368A8"/>
              </a:buClr>
              <a:buSzPct val="95000"/>
              <a:buFontTx/>
              <a:buChar char="•"/>
              <a:defRPr/>
            </a:pPr>
            <a:r>
              <a:rPr lang="en-US" sz="1600" kern="0" dirty="0" smtClean="0">
                <a:solidFill>
                  <a:schemeClr val="tx2"/>
                </a:solidFill>
                <a:ea typeface="ＭＳ Ｐゴシック" charset="-128"/>
                <a:cs typeface="ＭＳ Ｐゴシック" pitchFamily="-109" charset="-128"/>
              </a:rPr>
              <a:t>Blow-out bull plug</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654" y="1362869"/>
            <a:ext cx="1103313" cy="5495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994469" y="6021977"/>
            <a:ext cx="1031965" cy="62701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17882" y="148988"/>
            <a:ext cx="1310218" cy="369332"/>
          </a:xfrm>
          <a:prstGeom prst="rect">
            <a:avLst/>
          </a:prstGeom>
          <a:noFill/>
        </p:spPr>
        <p:txBody>
          <a:bodyPr wrap="square" rtlCol="0">
            <a:spAutoFit/>
          </a:bodyPr>
          <a:lstStyle/>
          <a:p>
            <a:r>
              <a:rPr lang="en-US" dirty="0" smtClean="0"/>
              <a:t>IPS – 15- 21</a:t>
            </a:r>
            <a:endParaRPr lang="en-US" dirty="0"/>
          </a:p>
        </p:txBody>
      </p:sp>
    </p:spTree>
    <p:extLst>
      <p:ext uri="{BB962C8B-B14F-4D97-AF65-F5344CB8AC3E}">
        <p14:creationId xmlns:p14="http://schemas.microsoft.com/office/powerpoint/2010/main" val="2817218305"/>
      </p:ext>
    </p:extLst>
  </p:cSld>
  <p:clrMapOvr>
    <a:masterClrMapping/>
  </p:clrMapOvr>
  <p:transition advTm="7858"/>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3" name="Rectangle 2"/>
          <p:cNvSpPr>
            <a:spLocks noGrp="1"/>
          </p:cNvSpPr>
          <p:nvPr>
            <p:ph type="title" sz="quarter"/>
          </p:nvPr>
        </p:nvSpPr>
        <p:spPr>
          <a:xfrm>
            <a:off x="617538" y="342900"/>
            <a:ext cx="8229600" cy="879475"/>
          </a:xfrm>
        </p:spPr>
        <p:txBody>
          <a:bodyPr/>
          <a:lstStyle/>
          <a:p>
            <a:r>
              <a:rPr lang="en-GB" dirty="0" smtClean="0">
                <a:latin typeface="Arial" charset="0"/>
                <a:ea typeface="ＭＳ Ｐゴシック"/>
                <a:cs typeface="ＭＳ Ｐゴシック"/>
              </a:rPr>
              <a:t>Controlled Field Test</a:t>
            </a:r>
            <a:endParaRPr lang="en-US" dirty="0" smtClean="0">
              <a:latin typeface="Arial" charset="0"/>
              <a:ea typeface="ＭＳ Ｐゴシック"/>
              <a:cs typeface="ＭＳ Ｐゴシック"/>
            </a:endParaRPr>
          </a:p>
        </p:txBody>
      </p:sp>
      <p:sp>
        <p:nvSpPr>
          <p:cNvPr id="10" name="Rectangle 3"/>
          <p:cNvSpPr txBox="1">
            <a:spLocks noChangeArrowheads="1"/>
          </p:cNvSpPr>
          <p:nvPr/>
        </p:nvSpPr>
        <p:spPr bwMode="auto">
          <a:xfrm>
            <a:off x="2108200" y="1258094"/>
            <a:ext cx="5892800" cy="5447506"/>
          </a:xfrm>
          <a:prstGeom prst="rect">
            <a:avLst/>
          </a:prstGeom>
          <a:noFill/>
          <a:ln w="9525">
            <a:noFill/>
            <a:miter lim="800000"/>
            <a:headEnd/>
            <a:tailEnd/>
          </a:ln>
        </p:spPr>
        <p:txBody>
          <a:bodyPr/>
          <a:lstStyle/>
          <a:p>
            <a:pPr eaLnBrk="0" hangingPunct="0">
              <a:spcBef>
                <a:spcPct val="20000"/>
              </a:spcBef>
              <a:buClr>
                <a:srgbClr val="3368A8"/>
              </a:buClr>
              <a:buSzPct val="95000"/>
              <a:defRPr/>
            </a:pPr>
            <a:r>
              <a:rPr lang="en-US" sz="1600" u="sng" kern="0" dirty="0" smtClean="0">
                <a:solidFill>
                  <a:schemeClr val="tx2"/>
                </a:solidFill>
                <a:ea typeface="ＭＳ Ｐゴシック" charset="-128"/>
                <a:cs typeface="ＭＳ Ｐゴシック" pitchFamily="-109" charset="-128"/>
              </a:rPr>
              <a:t>Operational Sequence</a:t>
            </a:r>
          </a:p>
          <a:p>
            <a:pPr marL="228600" indent="-228600" eaLnBrk="0" hangingPunct="0">
              <a:spcBef>
                <a:spcPct val="20000"/>
              </a:spcBef>
              <a:buClr>
                <a:srgbClr val="3368A8"/>
              </a:buClr>
              <a:buSzPct val="95000"/>
              <a:buFontTx/>
              <a:buChar char="•"/>
              <a:defRPr/>
            </a:pPr>
            <a:r>
              <a:rPr lang="en-US" sz="1600" kern="0" dirty="0" smtClean="0">
                <a:solidFill>
                  <a:schemeClr val="tx2"/>
                </a:solidFill>
                <a:ea typeface="ＭＳ Ｐゴシック" charset="-128"/>
                <a:cs typeface="ＭＳ Ｐゴシック" pitchFamily="-109" charset="-128"/>
              </a:rPr>
              <a:t>Ran bit past proposed bottom of assembly depth</a:t>
            </a:r>
          </a:p>
          <a:p>
            <a:pPr marL="228600" indent="-228600" eaLnBrk="0" hangingPunct="0">
              <a:spcBef>
                <a:spcPct val="20000"/>
              </a:spcBef>
              <a:buClr>
                <a:srgbClr val="3368A8"/>
              </a:buClr>
              <a:buSzPct val="95000"/>
              <a:buFontTx/>
              <a:buChar char="•"/>
              <a:defRPr/>
            </a:pPr>
            <a:r>
              <a:rPr lang="en-US" sz="1600" kern="0" dirty="0" smtClean="0">
                <a:solidFill>
                  <a:schemeClr val="tx2"/>
                </a:solidFill>
                <a:ea typeface="ＭＳ Ｐゴシック" charset="-128"/>
                <a:cs typeface="ＭＳ Ｐゴシック" pitchFamily="-109" charset="-128"/>
              </a:rPr>
              <a:t>Picked up gun assembly</a:t>
            </a:r>
          </a:p>
          <a:p>
            <a:pPr marL="228600" indent="-228600" eaLnBrk="0" hangingPunct="0">
              <a:spcBef>
                <a:spcPct val="20000"/>
              </a:spcBef>
              <a:buClr>
                <a:srgbClr val="3368A8"/>
              </a:buClr>
              <a:buSzPct val="95000"/>
              <a:buFontTx/>
              <a:buChar char="•"/>
              <a:defRPr/>
            </a:pPr>
            <a:r>
              <a:rPr lang="en-US" sz="1600" kern="0" dirty="0" smtClean="0">
                <a:solidFill>
                  <a:schemeClr val="tx2"/>
                </a:solidFill>
                <a:ea typeface="ＭＳ Ｐゴシック" charset="-128"/>
                <a:cs typeface="ＭＳ Ｐゴシック" pitchFamily="-109" charset="-128"/>
              </a:rPr>
              <a:t>Ran in hole</a:t>
            </a:r>
          </a:p>
          <a:p>
            <a:pPr marL="228600" indent="-228600" eaLnBrk="0" hangingPunct="0">
              <a:spcBef>
                <a:spcPct val="20000"/>
              </a:spcBef>
              <a:buClr>
                <a:srgbClr val="3368A8"/>
              </a:buClr>
              <a:buSzPct val="95000"/>
              <a:buFontTx/>
              <a:buChar char="•"/>
              <a:defRPr/>
            </a:pPr>
            <a:r>
              <a:rPr lang="en-US" sz="1600" kern="0" dirty="0" smtClean="0">
                <a:solidFill>
                  <a:schemeClr val="tx2"/>
                </a:solidFill>
                <a:ea typeface="ＭＳ Ｐゴシック" charset="-128"/>
                <a:cs typeface="ＭＳ Ｐゴシック" pitchFamily="-109" charset="-128"/>
              </a:rPr>
              <a:t>Set packer at depth</a:t>
            </a:r>
          </a:p>
          <a:p>
            <a:pPr marL="228600" indent="-228600" eaLnBrk="0" hangingPunct="0">
              <a:spcBef>
                <a:spcPct val="20000"/>
              </a:spcBef>
              <a:buClr>
                <a:srgbClr val="3368A8"/>
              </a:buClr>
              <a:buSzPct val="95000"/>
              <a:buFontTx/>
              <a:buChar char="•"/>
              <a:defRPr/>
            </a:pPr>
            <a:r>
              <a:rPr lang="en-US" sz="1600" kern="0" dirty="0" smtClean="0">
                <a:solidFill>
                  <a:schemeClr val="tx2"/>
                </a:solidFill>
                <a:ea typeface="ＭＳ Ｐゴシック" charset="-128"/>
                <a:cs typeface="ＭＳ Ｐゴシック" pitchFamily="-109" charset="-128"/>
              </a:rPr>
              <a:t>Closed </a:t>
            </a:r>
            <a:r>
              <a:rPr lang="en-US" sz="1600" kern="0" dirty="0" err="1" smtClean="0">
                <a:solidFill>
                  <a:schemeClr val="tx2"/>
                </a:solidFill>
                <a:ea typeface="ＭＳ Ｐゴシック" charset="-128"/>
                <a:cs typeface="ＭＳ Ｐゴシック" pitchFamily="-109" charset="-128"/>
              </a:rPr>
              <a:t>workstring</a:t>
            </a:r>
            <a:r>
              <a:rPr lang="en-US" sz="1600" kern="0" dirty="0" smtClean="0">
                <a:solidFill>
                  <a:schemeClr val="tx2"/>
                </a:solidFill>
                <a:ea typeface="ＭＳ Ｐゴシック" charset="-128"/>
                <a:cs typeface="ＭＳ Ｐゴシック" pitchFamily="-109" charset="-128"/>
              </a:rPr>
              <a:t> fill-up valve</a:t>
            </a:r>
          </a:p>
          <a:p>
            <a:pPr marL="228600" indent="-228600" eaLnBrk="0" hangingPunct="0">
              <a:spcBef>
                <a:spcPct val="20000"/>
              </a:spcBef>
              <a:buClr>
                <a:srgbClr val="3368A8"/>
              </a:buClr>
              <a:buSzPct val="95000"/>
              <a:buFontTx/>
              <a:buChar char="•"/>
              <a:defRPr/>
            </a:pPr>
            <a:r>
              <a:rPr lang="en-US" sz="1600" kern="0" dirty="0" smtClean="0">
                <a:solidFill>
                  <a:schemeClr val="tx2"/>
                </a:solidFill>
                <a:ea typeface="ＭＳ Ｐゴシック" charset="-128"/>
                <a:cs typeface="ＭＳ Ｐゴシック" pitchFamily="-109" charset="-128"/>
              </a:rPr>
              <a:t>Performed pressure sequence:</a:t>
            </a:r>
          </a:p>
          <a:p>
            <a:pPr marL="685800" lvl="1" indent="-228600" eaLnBrk="0" hangingPunct="0">
              <a:spcBef>
                <a:spcPct val="20000"/>
              </a:spcBef>
              <a:buClr>
                <a:srgbClr val="3368A8"/>
              </a:buClr>
              <a:buSzPct val="95000"/>
              <a:buFontTx/>
              <a:buChar char="•"/>
              <a:defRPr/>
            </a:pPr>
            <a:r>
              <a:rPr lang="en-US" sz="1600" kern="0" dirty="0" smtClean="0">
                <a:solidFill>
                  <a:schemeClr val="tx2"/>
                </a:solidFill>
                <a:ea typeface="ＭＳ Ｐゴシック" charset="-128"/>
                <a:cs typeface="ＭＳ Ｐゴシック" pitchFamily="-109" charset="-128"/>
              </a:rPr>
              <a:t>11 cycles pressuring tubing to 3000 psi (held 1 min and bled off)</a:t>
            </a:r>
          </a:p>
          <a:p>
            <a:pPr marL="685800" lvl="1" indent="-228600" eaLnBrk="0" hangingPunct="0">
              <a:spcBef>
                <a:spcPct val="20000"/>
              </a:spcBef>
              <a:buClr>
                <a:srgbClr val="3368A8"/>
              </a:buClr>
              <a:buSzPct val="95000"/>
              <a:buFontTx/>
              <a:buChar char="•"/>
              <a:defRPr/>
            </a:pPr>
            <a:r>
              <a:rPr lang="en-US" sz="1600" kern="0" dirty="0" smtClean="0">
                <a:solidFill>
                  <a:schemeClr val="tx2"/>
                </a:solidFill>
                <a:ea typeface="ＭＳ Ｐゴシック" charset="-128"/>
                <a:cs typeface="ＭＳ Ｐゴシック" pitchFamily="-109" charset="-128"/>
              </a:rPr>
              <a:t>Pressured tubing to 2400 psi and observed pressure drop (valve actuation)</a:t>
            </a:r>
          </a:p>
          <a:p>
            <a:pPr marL="228600" indent="-228600" eaLnBrk="0" hangingPunct="0">
              <a:spcBef>
                <a:spcPct val="20000"/>
              </a:spcBef>
              <a:buClr>
                <a:srgbClr val="3368A8"/>
              </a:buClr>
              <a:buSzPct val="95000"/>
              <a:buFontTx/>
              <a:buChar char="•"/>
              <a:defRPr/>
            </a:pPr>
            <a:r>
              <a:rPr lang="en-US" sz="1600" kern="0" dirty="0" smtClean="0">
                <a:solidFill>
                  <a:schemeClr val="tx2"/>
                </a:solidFill>
                <a:ea typeface="ＭＳ Ｐゴシック" charset="-128"/>
                <a:cs typeface="ＭＳ Ｐゴシック" pitchFamily="-109" charset="-128"/>
              </a:rPr>
              <a:t>Waited 8 minutes (pyrotechnic time delay) and observed surface indication of detonation</a:t>
            </a:r>
          </a:p>
          <a:p>
            <a:pPr marL="228600" indent="-228600" eaLnBrk="0" hangingPunct="0">
              <a:spcBef>
                <a:spcPct val="20000"/>
              </a:spcBef>
              <a:buClr>
                <a:srgbClr val="3368A8"/>
              </a:buClr>
              <a:buSzPct val="95000"/>
              <a:buFontTx/>
              <a:buChar char="•"/>
              <a:defRPr/>
            </a:pPr>
            <a:r>
              <a:rPr lang="en-US" sz="1600" kern="0" dirty="0" smtClean="0">
                <a:solidFill>
                  <a:schemeClr val="tx2"/>
                </a:solidFill>
                <a:ea typeface="ＭＳ Ｐゴシック" charset="-128"/>
                <a:cs typeface="ＭＳ Ｐゴシック" pitchFamily="-109" charset="-128"/>
              </a:rPr>
              <a:t>Unset packer, pull up hole, monitor (low fluid level well)</a:t>
            </a:r>
          </a:p>
          <a:p>
            <a:pPr marL="685800" lvl="1" indent="-228600" eaLnBrk="0" hangingPunct="0">
              <a:spcBef>
                <a:spcPct val="20000"/>
              </a:spcBef>
              <a:buClr>
                <a:srgbClr val="3368A8"/>
              </a:buClr>
              <a:buSzPct val="95000"/>
              <a:buFontTx/>
              <a:buChar char="•"/>
              <a:defRPr/>
            </a:pPr>
            <a:endParaRPr lang="en-US" sz="1600" kern="0" dirty="0" smtClean="0">
              <a:solidFill>
                <a:schemeClr val="tx2"/>
              </a:solidFill>
              <a:ea typeface="ＭＳ Ｐゴシック" charset="-128"/>
              <a:cs typeface="ＭＳ Ｐゴシック" pitchFamily="-109" charset="-128"/>
            </a:endParaRPr>
          </a:p>
          <a:p>
            <a:pPr marL="228600" indent="-228600" eaLnBrk="0" hangingPunct="0">
              <a:spcBef>
                <a:spcPct val="20000"/>
              </a:spcBef>
              <a:buClr>
                <a:srgbClr val="3368A8"/>
              </a:buClr>
              <a:buSzPct val="95000"/>
              <a:buFontTx/>
              <a:buChar char="•"/>
              <a:defRPr/>
            </a:pPr>
            <a:endParaRPr lang="en-US" sz="1600" kern="0" dirty="0" smtClean="0">
              <a:solidFill>
                <a:schemeClr val="tx2"/>
              </a:solidFill>
              <a:ea typeface="ＭＳ Ｐゴシック" charset="-128"/>
              <a:cs typeface="ＭＳ Ｐゴシック" pitchFamily="-109" charset="-128"/>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654" y="1362869"/>
            <a:ext cx="1103313" cy="5495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994469" y="6021977"/>
            <a:ext cx="1031965" cy="62701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17882" y="148988"/>
            <a:ext cx="1310218" cy="369332"/>
          </a:xfrm>
          <a:prstGeom prst="rect">
            <a:avLst/>
          </a:prstGeom>
          <a:noFill/>
        </p:spPr>
        <p:txBody>
          <a:bodyPr wrap="square" rtlCol="0">
            <a:spAutoFit/>
          </a:bodyPr>
          <a:lstStyle/>
          <a:p>
            <a:r>
              <a:rPr lang="en-US" dirty="0" smtClean="0"/>
              <a:t>IPS – 15- 21</a:t>
            </a:r>
            <a:endParaRPr lang="en-US" dirty="0"/>
          </a:p>
        </p:txBody>
      </p:sp>
    </p:spTree>
    <p:custDataLst>
      <p:tags r:id="rId1"/>
    </p:custDataLst>
    <p:extLst>
      <p:ext uri="{BB962C8B-B14F-4D97-AF65-F5344CB8AC3E}">
        <p14:creationId xmlns:p14="http://schemas.microsoft.com/office/powerpoint/2010/main" val="1721268702"/>
      </p:ext>
    </p:extLst>
  </p:cSld>
  <p:clrMapOvr>
    <a:masterClrMapping/>
  </p:clrMapOvr>
  <p:transition advTm="1221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3" name="Rectangle 2"/>
          <p:cNvSpPr>
            <a:spLocks noGrp="1"/>
          </p:cNvSpPr>
          <p:nvPr>
            <p:ph type="title" sz="quarter"/>
          </p:nvPr>
        </p:nvSpPr>
        <p:spPr>
          <a:xfrm>
            <a:off x="617538" y="342900"/>
            <a:ext cx="8229600" cy="879475"/>
          </a:xfrm>
        </p:spPr>
        <p:txBody>
          <a:bodyPr/>
          <a:lstStyle/>
          <a:p>
            <a:r>
              <a:rPr lang="en-GB" dirty="0" smtClean="0">
                <a:latin typeface="Arial" charset="0"/>
                <a:ea typeface="ＭＳ Ｐゴシック"/>
                <a:cs typeface="ＭＳ Ｐゴシック"/>
              </a:rPr>
              <a:t>Controlled Field Test</a:t>
            </a:r>
            <a:endParaRPr lang="en-US" dirty="0" smtClean="0">
              <a:latin typeface="Arial" charset="0"/>
              <a:ea typeface="ＭＳ Ｐゴシック"/>
              <a:cs typeface="ＭＳ Ｐゴシック"/>
            </a:endParaRPr>
          </a:p>
        </p:txBody>
      </p:sp>
      <p:sp>
        <p:nvSpPr>
          <p:cNvPr id="10" name="Rectangle 3"/>
          <p:cNvSpPr txBox="1">
            <a:spLocks noChangeArrowheads="1"/>
          </p:cNvSpPr>
          <p:nvPr/>
        </p:nvSpPr>
        <p:spPr bwMode="auto">
          <a:xfrm>
            <a:off x="4699000" y="1385094"/>
            <a:ext cx="3771900" cy="5447506"/>
          </a:xfrm>
          <a:prstGeom prst="rect">
            <a:avLst/>
          </a:prstGeom>
          <a:noFill/>
          <a:ln w="9525">
            <a:noFill/>
            <a:miter lim="800000"/>
            <a:headEnd/>
            <a:tailEnd/>
          </a:ln>
        </p:spPr>
        <p:txBody>
          <a:bodyPr/>
          <a:lstStyle/>
          <a:p>
            <a:pPr eaLnBrk="0" hangingPunct="0">
              <a:spcBef>
                <a:spcPct val="20000"/>
              </a:spcBef>
              <a:buClr>
                <a:srgbClr val="3368A8"/>
              </a:buClr>
              <a:buSzPct val="95000"/>
              <a:defRPr/>
            </a:pPr>
            <a:r>
              <a:rPr lang="en-US" sz="2000" u="sng" kern="0" dirty="0" smtClean="0">
                <a:solidFill>
                  <a:schemeClr val="tx2"/>
                </a:solidFill>
                <a:ea typeface="ＭＳ Ｐゴシック" charset="-128"/>
                <a:cs typeface="ＭＳ Ｐゴシック" pitchFamily="-109" charset="-128"/>
              </a:rPr>
              <a:t>Results</a:t>
            </a:r>
          </a:p>
          <a:p>
            <a:pPr marL="342900" indent="-342900" eaLnBrk="0" hangingPunct="0">
              <a:spcBef>
                <a:spcPct val="20000"/>
              </a:spcBef>
              <a:buClr>
                <a:schemeClr val="accent2"/>
              </a:buClr>
              <a:buSzPct val="95000"/>
              <a:buFont typeface="Wingdings" pitchFamily="2" charset="2"/>
              <a:buChar char="ü"/>
              <a:defRPr/>
            </a:pPr>
            <a:r>
              <a:rPr lang="en-US" sz="2000" kern="0" dirty="0" smtClean="0">
                <a:solidFill>
                  <a:schemeClr val="tx2"/>
                </a:solidFill>
                <a:ea typeface="ＭＳ Ｐゴシック" charset="-128"/>
                <a:cs typeface="ＭＳ Ｐゴシック" pitchFamily="-109" charset="-128"/>
              </a:rPr>
              <a:t>Loading (and downloading of back-ups) at district location</a:t>
            </a:r>
          </a:p>
          <a:p>
            <a:pPr marL="342900" indent="-342900" eaLnBrk="0" hangingPunct="0">
              <a:spcBef>
                <a:spcPct val="20000"/>
              </a:spcBef>
              <a:buClr>
                <a:schemeClr val="accent2"/>
              </a:buClr>
              <a:buSzPct val="95000"/>
              <a:buFont typeface="Wingdings" pitchFamily="2" charset="2"/>
              <a:buChar char="ü"/>
              <a:defRPr/>
            </a:pPr>
            <a:r>
              <a:rPr lang="en-US" sz="2000" kern="0" dirty="0" smtClean="0">
                <a:solidFill>
                  <a:schemeClr val="tx2"/>
                </a:solidFill>
                <a:ea typeface="ＭＳ Ｐゴシック" charset="-128"/>
                <a:cs typeface="ＭＳ Ｐゴシック" pitchFamily="-109" charset="-128"/>
              </a:rPr>
              <a:t>Successful transport, handling, and make-up of system</a:t>
            </a:r>
          </a:p>
          <a:p>
            <a:pPr marL="342900" indent="-342900" eaLnBrk="0" hangingPunct="0">
              <a:spcBef>
                <a:spcPct val="20000"/>
              </a:spcBef>
              <a:buClr>
                <a:schemeClr val="accent2"/>
              </a:buClr>
              <a:buSzPct val="95000"/>
              <a:buFont typeface="Wingdings" pitchFamily="2" charset="2"/>
              <a:buChar char="ü"/>
              <a:defRPr/>
            </a:pPr>
            <a:r>
              <a:rPr lang="en-US" sz="2000" kern="0" dirty="0" smtClean="0">
                <a:solidFill>
                  <a:schemeClr val="tx2"/>
                </a:solidFill>
                <a:ea typeface="ＭＳ Ｐゴシック" charset="-128"/>
                <a:cs typeface="ＭＳ Ｐゴシック" pitchFamily="-109" charset="-128"/>
              </a:rPr>
              <a:t>Proper pressure initiation of valve/firing head assembly</a:t>
            </a:r>
          </a:p>
          <a:p>
            <a:pPr marL="342900" indent="-342900" eaLnBrk="0" hangingPunct="0">
              <a:spcBef>
                <a:spcPct val="20000"/>
              </a:spcBef>
              <a:buClr>
                <a:schemeClr val="accent2"/>
              </a:buClr>
              <a:buSzPct val="95000"/>
              <a:buFont typeface="Wingdings" pitchFamily="2" charset="2"/>
              <a:buChar char="ü"/>
              <a:defRPr/>
            </a:pPr>
            <a:r>
              <a:rPr lang="en-US" sz="2000" kern="0" dirty="0" smtClean="0">
                <a:solidFill>
                  <a:schemeClr val="tx2"/>
                </a:solidFill>
                <a:ea typeface="ＭＳ Ｐゴシック" charset="-128"/>
                <a:cs typeface="ＭＳ Ｐゴシック" pitchFamily="-109" charset="-128"/>
              </a:rPr>
              <a:t>Ballistic transfer across 5/5 connections</a:t>
            </a:r>
          </a:p>
          <a:p>
            <a:pPr marL="342900" indent="-342900" eaLnBrk="0" hangingPunct="0">
              <a:spcBef>
                <a:spcPct val="20000"/>
              </a:spcBef>
              <a:buClr>
                <a:schemeClr val="accent2"/>
              </a:buClr>
              <a:buSzPct val="95000"/>
              <a:buFont typeface="Wingdings" pitchFamily="2" charset="2"/>
              <a:buChar char="ü"/>
              <a:defRPr/>
            </a:pPr>
            <a:r>
              <a:rPr lang="en-US" sz="2000" kern="0" dirty="0" smtClean="0">
                <a:solidFill>
                  <a:schemeClr val="tx2"/>
                </a:solidFill>
                <a:ea typeface="ＭＳ Ｐゴシック" charset="-128"/>
                <a:cs typeface="ＭＳ Ｐゴシック" pitchFamily="-109" charset="-128"/>
              </a:rPr>
              <a:t>All shots fired</a:t>
            </a:r>
          </a:p>
          <a:p>
            <a:pPr marL="342900" indent="-342900" eaLnBrk="0" hangingPunct="0">
              <a:spcBef>
                <a:spcPct val="20000"/>
              </a:spcBef>
              <a:buClr>
                <a:schemeClr val="accent2"/>
              </a:buClr>
              <a:buSzPct val="95000"/>
              <a:buFont typeface="Wingdings" pitchFamily="2" charset="2"/>
              <a:buChar char="ü"/>
              <a:defRPr/>
            </a:pPr>
            <a:r>
              <a:rPr lang="en-US" sz="2000" kern="0" dirty="0" smtClean="0">
                <a:solidFill>
                  <a:schemeClr val="tx2"/>
                </a:solidFill>
                <a:ea typeface="ＭＳ Ｐゴシック" charset="-128"/>
                <a:cs typeface="ＭＳ Ｐゴシック" pitchFamily="-109" charset="-128"/>
              </a:rPr>
              <a:t>Blow-out plug released</a:t>
            </a:r>
          </a:p>
          <a:p>
            <a:pPr lvl="1" eaLnBrk="0" hangingPunct="0">
              <a:spcBef>
                <a:spcPct val="20000"/>
              </a:spcBef>
              <a:buClr>
                <a:srgbClr val="3368A8"/>
              </a:buClr>
              <a:buSzPct val="95000"/>
              <a:defRPr/>
            </a:pPr>
            <a:endParaRPr lang="en-US" sz="1600" kern="0" dirty="0" smtClean="0">
              <a:solidFill>
                <a:schemeClr val="tx2"/>
              </a:solidFill>
              <a:ea typeface="ＭＳ Ｐゴシック" charset="-128"/>
              <a:cs typeface="ＭＳ Ｐゴシック" pitchFamily="-109" charset="-128"/>
            </a:endParaRPr>
          </a:p>
          <a:p>
            <a:pPr marL="228600" indent="-228600" eaLnBrk="0" hangingPunct="0">
              <a:spcBef>
                <a:spcPct val="20000"/>
              </a:spcBef>
              <a:buClr>
                <a:srgbClr val="3368A8"/>
              </a:buClr>
              <a:buSzPct val="95000"/>
              <a:buFontTx/>
              <a:buChar char="•"/>
              <a:defRPr/>
            </a:pPr>
            <a:endParaRPr lang="en-US" sz="1600" kern="0" dirty="0" smtClean="0">
              <a:solidFill>
                <a:schemeClr val="tx2"/>
              </a:solidFill>
              <a:ea typeface="ＭＳ Ｐゴシック" charset="-128"/>
              <a:cs typeface="ＭＳ Ｐゴシック" pitchFamily="-109" charset="-128"/>
            </a:endParaRPr>
          </a:p>
        </p:txBody>
      </p:sp>
      <p:pic>
        <p:nvPicPr>
          <p:cNvPr id="5" name="Picture 4" descr="S:\TCP Project Books\Full Flow Gun System (FFGS)\Foam Tube FFGS\Shell\Kansas - Circle Industries\105_PANA\P1030186.JPG"/>
          <p:cNvPicPr/>
          <p:nvPr/>
        </p:nvPicPr>
        <p:blipFill>
          <a:blip r:embed="rId3" cstate="print"/>
          <a:srcRect/>
          <a:stretch>
            <a:fillRect/>
          </a:stretch>
        </p:blipFill>
        <p:spPr bwMode="auto">
          <a:xfrm>
            <a:off x="927100" y="1385094"/>
            <a:ext cx="2985134" cy="5100241"/>
          </a:xfrm>
          <a:prstGeom prst="rect">
            <a:avLst/>
          </a:prstGeom>
          <a:noFill/>
          <a:ln w="9525">
            <a:noFill/>
            <a:miter lim="800000"/>
            <a:headEnd/>
            <a:tailEnd/>
          </a:ln>
        </p:spPr>
      </p:pic>
      <p:sp>
        <p:nvSpPr>
          <p:cNvPr id="6" name="Rectangle 5"/>
          <p:cNvSpPr/>
          <p:nvPr/>
        </p:nvSpPr>
        <p:spPr>
          <a:xfrm>
            <a:off x="7994469" y="6021977"/>
            <a:ext cx="1031965" cy="62701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617882" y="148988"/>
            <a:ext cx="1310218" cy="369332"/>
          </a:xfrm>
          <a:prstGeom prst="rect">
            <a:avLst/>
          </a:prstGeom>
          <a:noFill/>
        </p:spPr>
        <p:txBody>
          <a:bodyPr wrap="square" rtlCol="0">
            <a:spAutoFit/>
          </a:bodyPr>
          <a:lstStyle/>
          <a:p>
            <a:r>
              <a:rPr lang="en-US" dirty="0" smtClean="0"/>
              <a:t>IPS – 15- 21</a:t>
            </a:r>
            <a:endParaRPr lang="en-US" dirty="0"/>
          </a:p>
        </p:txBody>
      </p:sp>
    </p:spTree>
    <p:extLst>
      <p:ext uri="{BB962C8B-B14F-4D97-AF65-F5344CB8AC3E}">
        <p14:creationId xmlns:p14="http://schemas.microsoft.com/office/powerpoint/2010/main" val="730854634"/>
      </p:ext>
    </p:extLst>
  </p:cSld>
  <p:clrMapOvr>
    <a:masterClrMapping/>
  </p:clrMapOvr>
  <p:transition advTm="713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3" name="Rectangle 2"/>
          <p:cNvSpPr>
            <a:spLocks noGrp="1"/>
          </p:cNvSpPr>
          <p:nvPr>
            <p:ph type="title" sz="quarter"/>
          </p:nvPr>
        </p:nvSpPr>
        <p:spPr>
          <a:xfrm>
            <a:off x="617538" y="342900"/>
            <a:ext cx="8229600" cy="879475"/>
          </a:xfrm>
        </p:spPr>
        <p:txBody>
          <a:bodyPr/>
          <a:lstStyle/>
          <a:p>
            <a:r>
              <a:rPr lang="en-GB" dirty="0" smtClean="0">
                <a:latin typeface="Arial" charset="0"/>
                <a:ea typeface="ＭＳ Ｐゴシック"/>
                <a:cs typeface="ＭＳ Ｐゴシック"/>
              </a:rPr>
              <a:t>Path Forward</a:t>
            </a:r>
            <a:endParaRPr lang="en-US" dirty="0" smtClean="0">
              <a:latin typeface="Arial" charset="0"/>
              <a:ea typeface="ＭＳ Ｐゴシック"/>
              <a:cs typeface="ＭＳ Ｐゴシック"/>
            </a:endParaRPr>
          </a:p>
        </p:txBody>
      </p:sp>
      <p:sp>
        <p:nvSpPr>
          <p:cNvPr id="10" name="Rectangle 3"/>
          <p:cNvSpPr txBox="1">
            <a:spLocks noChangeArrowheads="1"/>
          </p:cNvSpPr>
          <p:nvPr/>
        </p:nvSpPr>
        <p:spPr bwMode="auto">
          <a:xfrm>
            <a:off x="469900" y="1385094"/>
            <a:ext cx="4680638" cy="5447506"/>
          </a:xfrm>
          <a:prstGeom prst="rect">
            <a:avLst/>
          </a:prstGeom>
          <a:noFill/>
          <a:ln w="9525">
            <a:noFill/>
            <a:miter lim="800000"/>
            <a:headEnd/>
            <a:tailEnd/>
          </a:ln>
        </p:spPr>
        <p:txBody>
          <a:bodyPr/>
          <a:lstStyle/>
          <a:p>
            <a:pPr eaLnBrk="0" hangingPunct="0">
              <a:spcBef>
                <a:spcPct val="20000"/>
              </a:spcBef>
              <a:buClr>
                <a:srgbClr val="3368A8"/>
              </a:buClr>
              <a:buSzPct val="95000"/>
              <a:defRPr/>
            </a:pPr>
            <a:r>
              <a:rPr lang="en-US" sz="2000" u="sng" kern="0" dirty="0" smtClean="0">
                <a:solidFill>
                  <a:schemeClr val="tx2"/>
                </a:solidFill>
                <a:ea typeface="ＭＳ Ｐゴシック" charset="-128"/>
                <a:cs typeface="ＭＳ Ｐゴシック" pitchFamily="-109" charset="-128"/>
              </a:rPr>
              <a:t>Actions</a:t>
            </a:r>
          </a:p>
          <a:p>
            <a:pPr marL="342900" indent="-342900" eaLnBrk="0" hangingPunct="0">
              <a:spcBef>
                <a:spcPct val="20000"/>
              </a:spcBef>
              <a:buSzPct val="95000"/>
              <a:buFont typeface="Arial" pitchFamily="34" charset="0"/>
              <a:buChar char="•"/>
              <a:defRPr/>
            </a:pPr>
            <a:r>
              <a:rPr lang="en-US" sz="2000" kern="0" dirty="0" smtClean="0">
                <a:solidFill>
                  <a:schemeClr val="tx2"/>
                </a:solidFill>
                <a:ea typeface="ＭＳ Ｐゴシック" charset="-128"/>
                <a:cs typeface="ＭＳ Ｐゴシック" pitchFamily="-109" charset="-128"/>
              </a:rPr>
              <a:t>Procedure updates from field installation</a:t>
            </a:r>
          </a:p>
          <a:p>
            <a:pPr marL="342900" indent="-342900" eaLnBrk="0" hangingPunct="0">
              <a:spcBef>
                <a:spcPct val="20000"/>
              </a:spcBef>
              <a:buSzPct val="95000"/>
              <a:buFont typeface="Arial" pitchFamily="34" charset="0"/>
              <a:buChar char="•"/>
              <a:defRPr/>
            </a:pPr>
            <a:r>
              <a:rPr lang="en-US" sz="2000" kern="0" dirty="0" smtClean="0">
                <a:solidFill>
                  <a:schemeClr val="tx2"/>
                </a:solidFill>
                <a:ea typeface="ＭＳ Ｐゴシック" charset="-128"/>
                <a:cs typeface="ＭＳ Ｐゴシック" pitchFamily="-109" charset="-128"/>
              </a:rPr>
              <a:t>Field trial installations to fully verify dynamic characteristics seen in section IV lab testing</a:t>
            </a:r>
          </a:p>
          <a:p>
            <a:pPr marL="342900" indent="-342900" eaLnBrk="0" hangingPunct="0">
              <a:spcBef>
                <a:spcPct val="20000"/>
              </a:spcBef>
              <a:buSzPct val="95000"/>
              <a:buFont typeface="Arial" pitchFamily="34" charset="0"/>
              <a:buChar char="•"/>
              <a:defRPr/>
            </a:pPr>
            <a:r>
              <a:rPr lang="en-US" sz="2000" kern="0" dirty="0" smtClean="0">
                <a:solidFill>
                  <a:schemeClr val="tx2"/>
                </a:solidFill>
                <a:ea typeface="ＭＳ Ｐゴシック" charset="-128"/>
                <a:cs typeface="ＭＳ Ｐゴシック" pitchFamily="-109" charset="-128"/>
              </a:rPr>
              <a:t>Further field trial installations (and potential adjustments)</a:t>
            </a:r>
          </a:p>
          <a:p>
            <a:pPr marL="342900" indent="-342900" eaLnBrk="0" hangingPunct="0">
              <a:spcBef>
                <a:spcPct val="20000"/>
              </a:spcBef>
              <a:buSzPct val="95000"/>
              <a:buFont typeface="Arial" pitchFamily="34" charset="0"/>
              <a:buChar char="•"/>
              <a:defRPr/>
            </a:pPr>
            <a:r>
              <a:rPr lang="en-US" sz="2000" kern="0" dirty="0" smtClean="0">
                <a:solidFill>
                  <a:schemeClr val="tx2"/>
                </a:solidFill>
                <a:ea typeface="ＭＳ Ｐゴシック" charset="-128"/>
                <a:cs typeface="ＭＳ Ｐゴシック" pitchFamily="-109" charset="-128"/>
              </a:rPr>
              <a:t>Assess and add future sizes and enhanced features</a:t>
            </a:r>
          </a:p>
          <a:p>
            <a:pPr lvl="1" eaLnBrk="0" hangingPunct="0">
              <a:spcBef>
                <a:spcPct val="20000"/>
              </a:spcBef>
              <a:buClr>
                <a:srgbClr val="3368A8"/>
              </a:buClr>
              <a:buSzPct val="95000"/>
              <a:defRPr/>
            </a:pPr>
            <a:endParaRPr lang="en-US" sz="1600" kern="0" dirty="0" smtClean="0">
              <a:solidFill>
                <a:schemeClr val="tx2"/>
              </a:solidFill>
              <a:ea typeface="ＭＳ Ｐゴシック" charset="-128"/>
              <a:cs typeface="ＭＳ Ｐゴシック" pitchFamily="-109" charset="-128"/>
            </a:endParaRPr>
          </a:p>
          <a:p>
            <a:pPr marL="228600" indent="-228600" eaLnBrk="0" hangingPunct="0">
              <a:spcBef>
                <a:spcPct val="20000"/>
              </a:spcBef>
              <a:buClr>
                <a:srgbClr val="3368A8"/>
              </a:buClr>
              <a:buSzPct val="95000"/>
              <a:buFontTx/>
              <a:buChar char="•"/>
              <a:defRPr/>
            </a:pPr>
            <a:endParaRPr lang="en-US" sz="1600" kern="0" dirty="0" smtClean="0">
              <a:solidFill>
                <a:schemeClr val="tx2"/>
              </a:solidFill>
              <a:ea typeface="ＭＳ Ｐゴシック" charset="-128"/>
              <a:cs typeface="ＭＳ Ｐゴシック" pitchFamily="-109" charset="-128"/>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0538" y="1733845"/>
            <a:ext cx="3883925" cy="3511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994469" y="6021977"/>
            <a:ext cx="1031965" cy="62701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17882" y="148988"/>
            <a:ext cx="1310218" cy="369332"/>
          </a:xfrm>
          <a:prstGeom prst="rect">
            <a:avLst/>
          </a:prstGeom>
          <a:noFill/>
        </p:spPr>
        <p:txBody>
          <a:bodyPr wrap="square" rtlCol="0">
            <a:spAutoFit/>
          </a:bodyPr>
          <a:lstStyle/>
          <a:p>
            <a:r>
              <a:rPr lang="en-US" dirty="0" smtClean="0"/>
              <a:t>IPS – 15- 21</a:t>
            </a:r>
            <a:endParaRPr lang="en-US" dirty="0"/>
          </a:p>
        </p:txBody>
      </p:sp>
    </p:spTree>
    <p:extLst>
      <p:ext uri="{BB962C8B-B14F-4D97-AF65-F5344CB8AC3E}">
        <p14:creationId xmlns:p14="http://schemas.microsoft.com/office/powerpoint/2010/main" val="1401529453"/>
      </p:ext>
    </p:extLst>
  </p:cSld>
  <p:clrMapOvr>
    <a:masterClrMapping/>
  </p:clrMapOvr>
  <p:transition advTm="8048"/>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50" name="Rectangle 2"/>
          <p:cNvSpPr>
            <a:spLocks noGrp="1" noChangeArrowheads="1"/>
          </p:cNvSpPr>
          <p:nvPr>
            <p:ph type="title"/>
          </p:nvPr>
        </p:nvSpPr>
        <p:spPr>
          <a:xfrm>
            <a:off x="533400" y="352425"/>
            <a:ext cx="8394700" cy="835025"/>
          </a:xfrm>
        </p:spPr>
        <p:txBody>
          <a:bodyPr/>
          <a:lstStyle/>
          <a:p>
            <a:pPr eaLnBrk="1" hangingPunct="1"/>
            <a:r>
              <a:rPr lang="en-US" sz="2400" dirty="0" smtClean="0"/>
              <a:t>FTPS:  Initial Candidate Selection</a:t>
            </a:r>
          </a:p>
        </p:txBody>
      </p:sp>
      <p:sp>
        <p:nvSpPr>
          <p:cNvPr id="33" name="Content Placeholder 32"/>
          <p:cNvSpPr>
            <a:spLocks noGrp="1"/>
          </p:cNvSpPr>
          <p:nvPr>
            <p:ph idx="1"/>
          </p:nvPr>
        </p:nvSpPr>
        <p:spPr>
          <a:xfrm>
            <a:off x="542492" y="1296159"/>
            <a:ext cx="7671066" cy="5184852"/>
          </a:xfrm>
        </p:spPr>
        <p:txBody>
          <a:bodyPr>
            <a:normAutofit fontScale="92500" lnSpcReduction="10000"/>
          </a:bodyPr>
          <a:lstStyle/>
          <a:p>
            <a:pPr>
              <a:spcAft>
                <a:spcPts val="1200"/>
              </a:spcAft>
            </a:pPr>
            <a:r>
              <a:rPr lang="en-US" sz="1800" b="1" dirty="0" smtClean="0"/>
              <a:t>Well conditions</a:t>
            </a:r>
          </a:p>
          <a:p>
            <a:pPr lvl="1">
              <a:spcAft>
                <a:spcPts val="1200"/>
              </a:spcAft>
            </a:pPr>
            <a:r>
              <a:rPr lang="en-US" sz="1600" dirty="0" smtClean="0"/>
              <a:t>Up to 325F (time dependent)</a:t>
            </a:r>
          </a:p>
          <a:p>
            <a:pPr lvl="1">
              <a:spcAft>
                <a:spcPts val="1200"/>
              </a:spcAft>
            </a:pPr>
            <a:r>
              <a:rPr lang="en-US" sz="1600" dirty="0" smtClean="0"/>
              <a:t>8,000 psi max hydrostatic</a:t>
            </a:r>
          </a:p>
          <a:p>
            <a:pPr lvl="1">
              <a:spcAft>
                <a:spcPts val="1200"/>
              </a:spcAft>
            </a:pPr>
            <a:r>
              <a:rPr lang="en-US" sz="1600" dirty="0" smtClean="0"/>
              <a:t>7” or larger casing</a:t>
            </a:r>
          </a:p>
          <a:p>
            <a:pPr lvl="1">
              <a:spcAft>
                <a:spcPts val="1200"/>
              </a:spcAft>
            </a:pPr>
            <a:r>
              <a:rPr lang="en-US" sz="1600" dirty="0" smtClean="0"/>
              <a:t>Minimum tubing size 3-1/2” for secondary firing system</a:t>
            </a:r>
          </a:p>
          <a:p>
            <a:pPr>
              <a:spcAft>
                <a:spcPts val="1200"/>
              </a:spcAft>
            </a:pPr>
            <a:r>
              <a:rPr lang="en-US" sz="1800" b="1" dirty="0" smtClean="0"/>
              <a:t>Typical applications</a:t>
            </a:r>
            <a:endParaRPr lang="en-US" sz="1800" b="1" dirty="0"/>
          </a:p>
          <a:p>
            <a:pPr lvl="1">
              <a:spcAft>
                <a:spcPts val="1200"/>
              </a:spcAft>
            </a:pPr>
            <a:r>
              <a:rPr lang="en-US" sz="1600" dirty="0"/>
              <a:t>Long perforated interval (excessive rat hole cost)</a:t>
            </a:r>
          </a:p>
          <a:p>
            <a:pPr lvl="1">
              <a:spcAft>
                <a:spcPts val="1200"/>
              </a:spcAft>
            </a:pPr>
            <a:r>
              <a:rPr lang="en-US" sz="1600" dirty="0"/>
              <a:t>Proximity to:	</a:t>
            </a:r>
          </a:p>
          <a:p>
            <a:pPr lvl="2">
              <a:spcAft>
                <a:spcPts val="1200"/>
              </a:spcAft>
            </a:pPr>
            <a:r>
              <a:rPr lang="en-US" sz="1400" dirty="0"/>
              <a:t>Water contact</a:t>
            </a:r>
          </a:p>
          <a:p>
            <a:pPr lvl="2">
              <a:spcAft>
                <a:spcPts val="1200"/>
              </a:spcAft>
            </a:pPr>
            <a:r>
              <a:rPr lang="en-US" sz="1400" dirty="0"/>
              <a:t>Transition zone</a:t>
            </a:r>
          </a:p>
          <a:p>
            <a:pPr lvl="2">
              <a:spcAft>
                <a:spcPts val="1200"/>
              </a:spcAft>
            </a:pPr>
            <a:r>
              <a:rPr lang="en-US" sz="1400" dirty="0" smtClean="0"/>
              <a:t>Drilling challenges (</a:t>
            </a:r>
            <a:r>
              <a:rPr lang="en-US" sz="1400" dirty="0" err="1" smtClean="0"/>
              <a:t>fFractured</a:t>
            </a:r>
            <a:r>
              <a:rPr lang="en-US" sz="1400" dirty="0" smtClean="0"/>
              <a:t> </a:t>
            </a:r>
            <a:r>
              <a:rPr lang="en-US" sz="1400" dirty="0"/>
              <a:t>granite </a:t>
            </a:r>
            <a:r>
              <a:rPr lang="en-US" sz="1400" dirty="0" smtClean="0"/>
              <a:t>contact, tar zones, </a:t>
            </a:r>
            <a:r>
              <a:rPr lang="en-US" sz="1400" dirty="0" err="1" smtClean="0"/>
              <a:t>etc</a:t>
            </a:r>
            <a:r>
              <a:rPr lang="en-US" sz="1400" dirty="0" smtClean="0"/>
              <a:t>)</a:t>
            </a:r>
            <a:endParaRPr lang="en-US" sz="1400" dirty="0"/>
          </a:p>
          <a:p>
            <a:pPr lvl="1">
              <a:spcAft>
                <a:spcPts val="1200"/>
              </a:spcAft>
            </a:pPr>
            <a:r>
              <a:rPr lang="en-US" sz="1600" dirty="0" smtClean="0"/>
              <a:t>Wellbore </a:t>
            </a:r>
            <a:r>
              <a:rPr lang="en-US" sz="1600" dirty="0"/>
              <a:t>orientation (greater than 60°deviation</a:t>
            </a:r>
            <a:r>
              <a:rPr lang="en-US" sz="1600" dirty="0" smtClean="0"/>
              <a:t>)</a:t>
            </a:r>
          </a:p>
          <a:p>
            <a:pPr lvl="1">
              <a:spcAft>
                <a:spcPts val="1200"/>
              </a:spcAft>
            </a:pPr>
            <a:r>
              <a:rPr lang="en-US" sz="1600" dirty="0" smtClean="0"/>
              <a:t>Requirement for production logging following perforating</a:t>
            </a:r>
          </a:p>
        </p:txBody>
      </p:sp>
      <p:sp>
        <p:nvSpPr>
          <p:cNvPr id="4" name="TextBox 3"/>
          <p:cNvSpPr txBox="1"/>
          <p:nvPr/>
        </p:nvSpPr>
        <p:spPr>
          <a:xfrm>
            <a:off x="7617882" y="148988"/>
            <a:ext cx="1310218" cy="369332"/>
          </a:xfrm>
          <a:prstGeom prst="rect">
            <a:avLst/>
          </a:prstGeom>
          <a:noFill/>
        </p:spPr>
        <p:txBody>
          <a:bodyPr wrap="square" rtlCol="0">
            <a:spAutoFit/>
          </a:bodyPr>
          <a:lstStyle/>
          <a:p>
            <a:r>
              <a:rPr lang="en-US" dirty="0" smtClean="0"/>
              <a:t>IPS – 15- 21</a:t>
            </a:r>
            <a:endParaRPr lang="en-US" dirty="0"/>
          </a:p>
        </p:txBody>
      </p:sp>
    </p:spTree>
    <p:extLst>
      <p:ext uri="{BB962C8B-B14F-4D97-AF65-F5344CB8AC3E}">
        <p14:creationId xmlns:p14="http://schemas.microsoft.com/office/powerpoint/2010/main" val="2314820930"/>
      </p:ext>
    </p:extLst>
  </p:cSld>
  <p:clrMapOvr>
    <a:masterClrMapping/>
  </p:clrMapOvr>
  <mc:AlternateContent xmlns:mc="http://schemas.openxmlformats.org/markup-compatibility/2006" xmlns:p14="http://schemas.microsoft.com/office/powerpoint/2010/main">
    <mc:Choice Requires="p14">
      <p:transition spd="slow" p14:dur="2000" advTm="9552"/>
    </mc:Choice>
    <mc:Fallback xmlns="">
      <p:transition spd="slow" advTm="9552"/>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FTPS Summary</a:t>
            </a:r>
            <a:endParaRPr lang="en-US" dirty="0"/>
          </a:p>
        </p:txBody>
      </p:sp>
      <p:sp>
        <p:nvSpPr>
          <p:cNvPr id="3" name="Content Placeholder 2"/>
          <p:cNvSpPr>
            <a:spLocks noGrp="1"/>
          </p:cNvSpPr>
          <p:nvPr>
            <p:ph idx="1"/>
          </p:nvPr>
        </p:nvSpPr>
        <p:spPr/>
        <p:txBody>
          <a:bodyPr/>
          <a:lstStyle/>
          <a:p>
            <a:r>
              <a:rPr lang="en-US" dirty="0" smtClean="0"/>
              <a:t>Allows installation of entire completion prior to perforating interval(s)</a:t>
            </a:r>
          </a:p>
          <a:p>
            <a:r>
              <a:rPr lang="en-US" dirty="0" smtClean="0"/>
              <a:t>Eliminates cost and time associated with drilling </a:t>
            </a:r>
            <a:r>
              <a:rPr lang="en-US" dirty="0" err="1" smtClean="0"/>
              <a:t>rathole</a:t>
            </a:r>
            <a:endParaRPr lang="en-US" dirty="0" smtClean="0"/>
          </a:p>
          <a:p>
            <a:r>
              <a:rPr lang="en-US" dirty="0" smtClean="0"/>
              <a:t>Eliminates production impairment from fluid loss and LCM damage</a:t>
            </a:r>
          </a:p>
          <a:p>
            <a:r>
              <a:rPr lang="en-US" dirty="0" smtClean="0"/>
              <a:t>Eliminates cost and risk of live well deployment (and reverse deployment)</a:t>
            </a:r>
          </a:p>
          <a:p>
            <a:r>
              <a:rPr lang="en-US" dirty="0" smtClean="0"/>
              <a:t>Radically changes completion procedures (and cost) on many long intervals in subsea environments</a:t>
            </a:r>
          </a:p>
          <a:p>
            <a:pPr>
              <a:buNone/>
            </a:pPr>
            <a:endParaRPr lang="en-US" dirty="0"/>
          </a:p>
        </p:txBody>
      </p:sp>
      <p:sp>
        <p:nvSpPr>
          <p:cNvPr id="4" name="TextBox 3"/>
          <p:cNvSpPr txBox="1"/>
          <p:nvPr/>
        </p:nvSpPr>
        <p:spPr>
          <a:xfrm>
            <a:off x="7617882" y="148988"/>
            <a:ext cx="1310218" cy="369332"/>
          </a:xfrm>
          <a:prstGeom prst="rect">
            <a:avLst/>
          </a:prstGeom>
          <a:noFill/>
        </p:spPr>
        <p:txBody>
          <a:bodyPr wrap="square" rtlCol="0">
            <a:spAutoFit/>
          </a:bodyPr>
          <a:lstStyle/>
          <a:p>
            <a:r>
              <a:rPr lang="en-US" dirty="0" smtClean="0"/>
              <a:t>IPS – 15- 21</a:t>
            </a:r>
            <a:endParaRPr lang="en-US" dirty="0"/>
          </a:p>
        </p:txBody>
      </p:sp>
    </p:spTree>
    <p:extLst>
      <p:ext uri="{BB962C8B-B14F-4D97-AF65-F5344CB8AC3E}">
        <p14:creationId xmlns:p14="http://schemas.microsoft.com/office/powerpoint/2010/main" val="431939340"/>
      </p:ext>
    </p:extLst>
  </p:cSld>
  <p:clrMapOvr>
    <a:masterClrMapping/>
  </p:clrMapOvr>
  <mc:AlternateContent xmlns:mc="http://schemas.openxmlformats.org/markup-compatibility/2006" xmlns:p14="http://schemas.microsoft.com/office/powerpoint/2010/main">
    <mc:Choice Requires="p14">
      <p:transition spd="slow" p14:dur="2000" advTm="10238"/>
    </mc:Choice>
    <mc:Fallback xmlns="">
      <p:transition spd="slow" advTm="10238"/>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a:xfrm>
            <a:off x="496640" y="1054100"/>
            <a:ext cx="7927693" cy="4525963"/>
          </a:xfrm>
        </p:spPr>
        <p:txBody>
          <a:bodyPr/>
          <a:lstStyle/>
          <a:p>
            <a:pPr marL="0" indent="0">
              <a:buNone/>
            </a:pPr>
            <a:r>
              <a:rPr lang="en-US" dirty="0" smtClean="0"/>
              <a:t>Baker Hughes would like acknowledge Shell Technology and Mark </a:t>
            </a:r>
            <a:r>
              <a:rPr lang="en-US" dirty="0" err="1" smtClean="0"/>
              <a:t>Brinsden</a:t>
            </a:r>
            <a:r>
              <a:rPr lang="en-US" dirty="0"/>
              <a:t> </a:t>
            </a:r>
            <a:r>
              <a:rPr lang="en-US" dirty="0" smtClean="0"/>
              <a:t>for their </a:t>
            </a:r>
            <a:r>
              <a:rPr lang="en-US" dirty="0"/>
              <a:t>contributions </a:t>
            </a:r>
            <a:r>
              <a:rPr lang="en-US" dirty="0" smtClean="0"/>
              <a:t>during the development of the Flow Through Perforating System</a:t>
            </a:r>
            <a:r>
              <a:rPr lang="en-US" dirty="0"/>
              <a:t>. </a:t>
            </a:r>
            <a:r>
              <a:rPr lang="en-US" dirty="0" smtClean="0"/>
              <a:t> </a:t>
            </a:r>
          </a:p>
          <a:p>
            <a:pPr marL="0" indent="0">
              <a:buNone/>
            </a:pPr>
            <a:r>
              <a:rPr lang="en-US" dirty="0" smtClean="0"/>
              <a:t>We offer our sincere thanks for </a:t>
            </a:r>
            <a:r>
              <a:rPr lang="en-US" dirty="0"/>
              <a:t>their </a:t>
            </a:r>
            <a:r>
              <a:rPr lang="en-US" dirty="0" smtClean="0"/>
              <a:t>support.</a:t>
            </a:r>
            <a:endParaRPr lang="en-US" dirty="0"/>
          </a:p>
        </p:txBody>
      </p:sp>
      <p:sp>
        <p:nvSpPr>
          <p:cNvPr id="4" name="TextBox 3"/>
          <p:cNvSpPr txBox="1"/>
          <p:nvPr/>
        </p:nvSpPr>
        <p:spPr>
          <a:xfrm>
            <a:off x="7192370" y="156528"/>
            <a:ext cx="1733266" cy="369332"/>
          </a:xfrm>
          <a:prstGeom prst="rect">
            <a:avLst/>
          </a:prstGeom>
          <a:noFill/>
        </p:spPr>
        <p:txBody>
          <a:bodyPr wrap="square" rtlCol="0">
            <a:spAutoFit/>
          </a:bodyPr>
          <a:lstStyle/>
          <a:p>
            <a:r>
              <a:rPr lang="en-US" dirty="0" smtClean="0"/>
              <a:t>IPS – 15- 21</a:t>
            </a:r>
            <a:endParaRPr lang="en-US" dirty="0"/>
          </a:p>
        </p:txBody>
      </p:sp>
    </p:spTree>
    <p:extLst>
      <p:ext uri="{BB962C8B-B14F-4D97-AF65-F5344CB8AC3E}">
        <p14:creationId xmlns:p14="http://schemas.microsoft.com/office/powerpoint/2010/main" val="2815235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3" cstate="print"/>
          <a:srcRect/>
          <a:stretch>
            <a:fillRect/>
          </a:stretch>
        </p:blipFill>
        <p:spPr bwMode="auto">
          <a:xfrm>
            <a:off x="5031942" y="4571938"/>
            <a:ext cx="1104900" cy="657225"/>
          </a:xfrm>
          <a:prstGeom prst="rect">
            <a:avLst/>
          </a:prstGeom>
          <a:noFill/>
          <a:ln w="9525">
            <a:noFill/>
            <a:miter lim="800000"/>
            <a:headEnd/>
            <a:tailEnd/>
          </a:ln>
          <a:effectLst/>
        </p:spPr>
      </p:pic>
      <p:sp>
        <p:nvSpPr>
          <p:cNvPr id="8" name="Rectangle 7"/>
          <p:cNvSpPr/>
          <p:nvPr/>
        </p:nvSpPr>
        <p:spPr>
          <a:xfrm>
            <a:off x="8045388" y="5362853"/>
            <a:ext cx="914400" cy="381000"/>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50" name="Rectangle 2"/>
          <p:cNvSpPr>
            <a:spLocks noGrp="1" noChangeArrowheads="1"/>
          </p:cNvSpPr>
          <p:nvPr>
            <p:ph type="title"/>
          </p:nvPr>
        </p:nvSpPr>
        <p:spPr>
          <a:xfrm>
            <a:off x="533400" y="352425"/>
            <a:ext cx="8394700" cy="835025"/>
          </a:xfrm>
        </p:spPr>
        <p:txBody>
          <a:bodyPr/>
          <a:lstStyle/>
          <a:p>
            <a:pPr eaLnBrk="1" hangingPunct="1"/>
            <a:r>
              <a:rPr lang="en-US" sz="2400" dirty="0" smtClean="0"/>
              <a:t>Standard Tubing Conveyed Perforating (TCP) Methods</a:t>
            </a:r>
          </a:p>
        </p:txBody>
      </p:sp>
      <p:sp>
        <p:nvSpPr>
          <p:cNvPr id="74" name="Rectangle 73"/>
          <p:cNvSpPr/>
          <p:nvPr/>
        </p:nvSpPr>
        <p:spPr>
          <a:xfrm>
            <a:off x="207146" y="1288742"/>
            <a:ext cx="914400" cy="304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Content Placeholder 32"/>
          <p:cNvSpPr>
            <a:spLocks noGrp="1"/>
          </p:cNvSpPr>
          <p:nvPr>
            <p:ph idx="1"/>
          </p:nvPr>
        </p:nvSpPr>
        <p:spPr>
          <a:xfrm>
            <a:off x="6527656" y="1637414"/>
            <a:ext cx="2443162" cy="3231469"/>
          </a:xfrm>
        </p:spPr>
        <p:txBody>
          <a:bodyPr/>
          <a:lstStyle/>
          <a:p>
            <a:r>
              <a:rPr lang="en-US" sz="1600" dirty="0" smtClean="0"/>
              <a:t>Requires drilling extra </a:t>
            </a:r>
            <a:r>
              <a:rPr lang="en-US" sz="1600" dirty="0" err="1" smtClean="0"/>
              <a:t>rathole</a:t>
            </a:r>
            <a:r>
              <a:rPr lang="en-US" sz="1600" dirty="0" smtClean="0"/>
              <a:t> (time and cost)</a:t>
            </a:r>
          </a:p>
          <a:p>
            <a:r>
              <a:rPr lang="en-US" sz="1600" dirty="0" smtClean="0"/>
              <a:t>Not viable in</a:t>
            </a:r>
          </a:p>
          <a:p>
            <a:pPr lvl="1"/>
            <a:r>
              <a:rPr lang="en-US" sz="1400" dirty="0" smtClean="0"/>
              <a:t>horizontal wells</a:t>
            </a:r>
          </a:p>
          <a:p>
            <a:pPr lvl="1"/>
            <a:r>
              <a:rPr lang="en-US" sz="1400" dirty="0" smtClean="0"/>
              <a:t>long intervals</a:t>
            </a:r>
          </a:p>
          <a:p>
            <a:pPr lvl="1"/>
            <a:r>
              <a:rPr lang="en-US" sz="1400" dirty="0" smtClean="0"/>
              <a:t>zones just above pressure transitions</a:t>
            </a:r>
          </a:p>
          <a:p>
            <a:pPr lvl="1"/>
            <a:r>
              <a:rPr lang="en-US" sz="1400" dirty="0" err="1" smtClean="0"/>
              <a:t>uphole</a:t>
            </a:r>
            <a:r>
              <a:rPr lang="en-US" sz="1400" dirty="0" smtClean="0"/>
              <a:t> recompletes with tight spacing</a:t>
            </a:r>
          </a:p>
          <a:p>
            <a:pPr marL="228600" lvl="1" indent="0">
              <a:buNone/>
            </a:pPr>
            <a:endParaRPr lang="en-US" sz="1400" dirty="0"/>
          </a:p>
          <a:p>
            <a:pPr marL="228600" lvl="1" indent="0">
              <a:buNone/>
            </a:pPr>
            <a:r>
              <a:rPr lang="en-US" sz="1400" dirty="0" smtClean="0"/>
              <a:t>*Permanent</a:t>
            </a:r>
          </a:p>
          <a:p>
            <a:endParaRPr lang="en-US" dirty="0"/>
          </a:p>
        </p:txBody>
      </p:sp>
      <p:sp>
        <p:nvSpPr>
          <p:cNvPr id="34" name="Content Placeholder 32"/>
          <p:cNvSpPr txBox="1">
            <a:spLocks/>
          </p:cNvSpPr>
          <p:nvPr/>
        </p:nvSpPr>
        <p:spPr bwMode="auto">
          <a:xfrm>
            <a:off x="726395" y="1346963"/>
            <a:ext cx="2138362"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1450" marR="0" lvl="0" indent="-171450" algn="l" defTabSz="914400" rtl="0" eaLnBrk="1" fontAlgn="base" latinLnBrk="0" hangingPunct="1">
              <a:lnSpc>
                <a:spcPct val="100000"/>
              </a:lnSpc>
              <a:spcBef>
                <a:spcPct val="20000"/>
              </a:spcBef>
              <a:spcAft>
                <a:spcPct val="0"/>
              </a:spcAft>
              <a:buClr>
                <a:srgbClr val="3368A8"/>
              </a:buClr>
              <a:buSzPct val="95000"/>
              <a:buFontTx/>
              <a:buNone/>
              <a:tabLst/>
              <a:defRPr/>
            </a:pPr>
            <a:endParaRPr kumimoji="0" lang="en-US" sz="1800" b="0" i="0" u="none" strike="noStrike" kern="0" cap="none" spc="0" normalizeH="0" baseline="0" noProof="0" dirty="0" smtClean="0">
              <a:ln>
                <a:noFill/>
              </a:ln>
              <a:solidFill>
                <a:schemeClr val="tx2"/>
              </a:solidFill>
              <a:effectLst/>
              <a:uLnTx/>
              <a:uFillTx/>
              <a:latin typeface="Arial"/>
              <a:ea typeface="ＭＳ Ｐゴシック" pitchFamily="-109" charset="-128"/>
              <a:cs typeface="ＭＳ Ｐゴシック" pitchFamily="-109" charset="-128"/>
            </a:endParaRPr>
          </a:p>
          <a:p>
            <a:pPr marL="171450" marR="0" lvl="0" indent="-171450" algn="l" defTabSz="914400" rtl="0" eaLnBrk="1" fontAlgn="base" latinLnBrk="0" hangingPunct="1">
              <a:lnSpc>
                <a:spcPct val="100000"/>
              </a:lnSpc>
              <a:spcBef>
                <a:spcPct val="20000"/>
              </a:spcBef>
              <a:spcAft>
                <a:spcPct val="0"/>
              </a:spcAft>
              <a:buClr>
                <a:srgbClr val="3368A8"/>
              </a:buClr>
              <a:buSzPct val="95000"/>
              <a:buFontTx/>
              <a:buChar char="•"/>
              <a:tabLst/>
              <a:defRPr/>
            </a:pPr>
            <a:r>
              <a:rPr kumimoji="0" lang="en-US" sz="1600" b="0" i="0" u="none" strike="noStrike" kern="0" cap="none" spc="0" normalizeH="0" baseline="0" noProof="0" dirty="0" smtClean="0">
                <a:ln>
                  <a:noFill/>
                </a:ln>
                <a:solidFill>
                  <a:schemeClr val="tx2"/>
                </a:solidFill>
                <a:effectLst/>
                <a:uLnTx/>
                <a:uFillTx/>
                <a:latin typeface="Arial"/>
                <a:ea typeface="ＭＳ Ｐゴシック" pitchFamily="-109" charset="-128"/>
                <a:cs typeface="ＭＳ Ｐゴシック" pitchFamily="-109" charset="-128"/>
              </a:rPr>
              <a:t>Extra rig time to pull assembly</a:t>
            </a:r>
          </a:p>
          <a:p>
            <a:pPr marL="171450" marR="0" lvl="0" indent="-171450" algn="l" defTabSz="914400" rtl="0" eaLnBrk="1" fontAlgn="base" latinLnBrk="0" hangingPunct="1">
              <a:lnSpc>
                <a:spcPct val="100000"/>
              </a:lnSpc>
              <a:spcBef>
                <a:spcPct val="20000"/>
              </a:spcBef>
              <a:spcAft>
                <a:spcPct val="0"/>
              </a:spcAft>
              <a:buClr>
                <a:srgbClr val="3368A8"/>
              </a:buClr>
              <a:buSzPct val="95000"/>
              <a:buFontTx/>
              <a:buChar char="•"/>
              <a:tabLst/>
              <a:defRPr/>
            </a:pPr>
            <a:r>
              <a:rPr lang="en-US" sz="1600" kern="0" dirty="0" smtClean="0">
                <a:solidFill>
                  <a:schemeClr val="tx2"/>
                </a:solidFill>
                <a:latin typeface="Arial"/>
                <a:ea typeface="ＭＳ Ｐゴシック" pitchFamily="-109" charset="-128"/>
                <a:cs typeface="ＭＳ Ｐゴシック" pitchFamily="-109" charset="-128"/>
              </a:rPr>
              <a:t>Formation damage from fluid loss and LCM’s (reduced productivity)</a:t>
            </a:r>
          </a:p>
          <a:p>
            <a:pPr marL="171450" marR="0" lvl="0" indent="-171450" algn="l" defTabSz="914400" rtl="0" eaLnBrk="1" fontAlgn="base" latinLnBrk="0" hangingPunct="1">
              <a:lnSpc>
                <a:spcPct val="100000"/>
              </a:lnSpc>
              <a:spcBef>
                <a:spcPct val="20000"/>
              </a:spcBef>
              <a:spcAft>
                <a:spcPct val="0"/>
              </a:spcAft>
              <a:buClr>
                <a:srgbClr val="3368A8"/>
              </a:buClr>
              <a:buSzPct val="95000"/>
              <a:buFontTx/>
              <a:buChar char="•"/>
              <a:tabLst/>
              <a:defRPr/>
            </a:pPr>
            <a:r>
              <a:rPr kumimoji="0" lang="en-US" sz="1600" b="0" i="0" u="none" strike="noStrike" kern="0" cap="none" spc="0" normalizeH="0" baseline="0" noProof="0" dirty="0" smtClean="0">
                <a:ln>
                  <a:noFill/>
                </a:ln>
                <a:solidFill>
                  <a:schemeClr val="tx2"/>
                </a:solidFill>
                <a:effectLst/>
                <a:uLnTx/>
                <a:uFillTx/>
                <a:latin typeface="Arial"/>
                <a:ea typeface="ＭＳ Ｐゴシック" pitchFamily="-109" charset="-128"/>
                <a:cs typeface="ＭＳ Ｐゴシック" pitchFamily="-109" charset="-128"/>
              </a:rPr>
              <a:t>Increased well control risk</a:t>
            </a:r>
          </a:p>
          <a:p>
            <a:pPr marL="171450" marR="0" lvl="0" indent="-171450" algn="l" defTabSz="914400" rtl="0" eaLnBrk="1" fontAlgn="base" latinLnBrk="0" hangingPunct="1">
              <a:lnSpc>
                <a:spcPct val="100000"/>
              </a:lnSpc>
              <a:spcBef>
                <a:spcPct val="20000"/>
              </a:spcBef>
              <a:spcAft>
                <a:spcPct val="0"/>
              </a:spcAft>
              <a:buClr>
                <a:srgbClr val="3368A8"/>
              </a:buClr>
              <a:buSzPct val="95000"/>
              <a:buFontTx/>
              <a:buChar char="•"/>
              <a:tabLst/>
              <a:defRPr/>
            </a:pPr>
            <a:r>
              <a:rPr lang="en-US" sz="1600" kern="0" dirty="0" smtClean="0">
                <a:solidFill>
                  <a:schemeClr val="tx2"/>
                </a:solidFill>
                <a:latin typeface="Arial"/>
                <a:ea typeface="ＭＳ Ｐゴシック" pitchFamily="-109" charset="-128"/>
                <a:cs typeface="ＭＳ Ｐゴシック" pitchFamily="-109" charset="-128"/>
              </a:rPr>
              <a:t>Higher completion fluid costs</a:t>
            </a:r>
            <a:endParaRPr kumimoji="0" lang="en-US" sz="1600" b="0" i="0" u="none" strike="noStrike" kern="0" cap="none" spc="0" normalizeH="0" baseline="0" noProof="0" dirty="0" smtClean="0">
              <a:ln>
                <a:noFill/>
              </a:ln>
              <a:solidFill>
                <a:schemeClr val="tx2"/>
              </a:solidFill>
              <a:effectLst/>
              <a:uLnTx/>
              <a:uFillTx/>
              <a:latin typeface="Arial"/>
              <a:ea typeface="ＭＳ Ｐゴシック" pitchFamily="-109" charset="-128"/>
              <a:cs typeface="ＭＳ Ｐゴシック" pitchFamily="-109" charset="-128"/>
            </a:endParaRPr>
          </a:p>
          <a:p>
            <a:pPr marL="171450" marR="0" lvl="0" indent="-171450" algn="l" defTabSz="914400" rtl="0" eaLnBrk="1" fontAlgn="base" latinLnBrk="0" hangingPunct="1">
              <a:lnSpc>
                <a:spcPct val="100000"/>
              </a:lnSpc>
              <a:spcBef>
                <a:spcPct val="20000"/>
              </a:spcBef>
              <a:spcAft>
                <a:spcPct val="0"/>
              </a:spcAft>
              <a:buClr>
                <a:srgbClr val="3368A8"/>
              </a:buClr>
              <a:buSzPct val="95000"/>
              <a:buFontTx/>
              <a:buChar char="•"/>
              <a:tabLst/>
              <a:defRPr/>
            </a:pPr>
            <a:endParaRPr kumimoji="0" lang="en-US" sz="1600" b="0" i="0" u="none" strike="noStrike" kern="0" cap="none" spc="0" normalizeH="0" baseline="0" noProof="0" dirty="0" smtClean="0">
              <a:ln>
                <a:noFill/>
              </a:ln>
              <a:solidFill>
                <a:schemeClr val="tx2"/>
              </a:solidFill>
              <a:effectLst/>
              <a:uLnTx/>
              <a:uFillTx/>
              <a:latin typeface="Arial"/>
              <a:ea typeface="ＭＳ Ｐゴシック" pitchFamily="-109" charset="-128"/>
              <a:cs typeface="ＭＳ Ｐゴシック" pitchFamily="-109" charset="-128"/>
            </a:endParaRPr>
          </a:p>
          <a:p>
            <a:pPr marL="171450" marR="0" lvl="0" indent="-171450" algn="l" defTabSz="914400" rtl="0" eaLnBrk="1" fontAlgn="base" latinLnBrk="0" hangingPunct="1">
              <a:lnSpc>
                <a:spcPct val="100000"/>
              </a:lnSpc>
              <a:spcBef>
                <a:spcPct val="20000"/>
              </a:spcBef>
              <a:spcAft>
                <a:spcPct val="0"/>
              </a:spcAft>
              <a:buClr>
                <a:srgbClr val="3368A8"/>
              </a:buClr>
              <a:buSzPct val="95000"/>
              <a:buFontTx/>
              <a:buChar char="•"/>
              <a:tabLst/>
              <a:defRPr/>
            </a:pPr>
            <a:endParaRPr kumimoji="0" lang="en-US" sz="2400" b="0" i="0" u="none" strike="noStrike" kern="0" cap="none" spc="0" normalizeH="0" baseline="0" noProof="0" dirty="0">
              <a:ln>
                <a:noFill/>
              </a:ln>
              <a:solidFill>
                <a:schemeClr val="tx2"/>
              </a:solidFill>
              <a:effectLst/>
              <a:uLnTx/>
              <a:uFillTx/>
              <a:latin typeface="Arial"/>
              <a:ea typeface="ＭＳ Ｐゴシック" pitchFamily="-109" charset="-128"/>
              <a:cs typeface="ＭＳ Ｐゴシック" pitchFamily="-109" charset="-128"/>
            </a:endParaRPr>
          </a:p>
        </p:txBody>
      </p:sp>
      <p:pic>
        <p:nvPicPr>
          <p:cNvPr id="2050" name="Picture 2"/>
          <p:cNvPicPr>
            <a:picLocks noChangeAspect="1" noChangeArrowheads="1"/>
          </p:cNvPicPr>
          <p:nvPr/>
        </p:nvPicPr>
        <p:blipFill>
          <a:blip r:embed="rId4" cstate="print"/>
          <a:srcRect/>
          <a:stretch>
            <a:fillRect/>
          </a:stretch>
        </p:blipFill>
        <p:spPr bwMode="auto">
          <a:xfrm>
            <a:off x="2999823" y="1393001"/>
            <a:ext cx="838200" cy="40957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cstate="print"/>
          <a:srcRect/>
          <a:stretch>
            <a:fillRect/>
          </a:stretch>
        </p:blipFill>
        <p:spPr bwMode="auto">
          <a:xfrm>
            <a:off x="3028381" y="1576425"/>
            <a:ext cx="781050" cy="3676650"/>
          </a:xfrm>
          <a:prstGeom prst="rect">
            <a:avLst/>
          </a:prstGeom>
          <a:noFill/>
          <a:ln w="9525">
            <a:noFill/>
            <a:miter lim="800000"/>
            <a:headEnd/>
            <a:tailEnd/>
          </a:ln>
          <a:effectLst/>
        </p:spPr>
      </p:pic>
      <p:pic>
        <p:nvPicPr>
          <p:cNvPr id="2052" name="Picture 4"/>
          <p:cNvPicPr>
            <a:picLocks noChangeAspect="1" noChangeArrowheads="1"/>
          </p:cNvPicPr>
          <p:nvPr/>
        </p:nvPicPr>
        <p:blipFill>
          <a:blip r:embed="rId6" cstate="print"/>
          <a:srcRect/>
          <a:stretch>
            <a:fillRect/>
          </a:stretch>
        </p:blipFill>
        <p:spPr bwMode="auto">
          <a:xfrm>
            <a:off x="2983071" y="4512368"/>
            <a:ext cx="895350" cy="695325"/>
          </a:xfrm>
          <a:prstGeom prst="rect">
            <a:avLst/>
          </a:prstGeom>
          <a:noFill/>
          <a:ln w="9525">
            <a:noFill/>
            <a:miter lim="800000"/>
            <a:headEnd/>
            <a:tailEnd/>
          </a:ln>
          <a:effectLst/>
        </p:spPr>
      </p:pic>
      <p:pic>
        <p:nvPicPr>
          <p:cNvPr id="2053" name="Picture 5"/>
          <p:cNvPicPr>
            <a:picLocks noChangeAspect="1" noChangeArrowheads="1"/>
          </p:cNvPicPr>
          <p:nvPr/>
        </p:nvPicPr>
        <p:blipFill>
          <a:blip r:embed="rId7" cstate="print"/>
          <a:srcRect/>
          <a:stretch>
            <a:fillRect/>
          </a:stretch>
        </p:blipFill>
        <p:spPr bwMode="auto">
          <a:xfrm>
            <a:off x="2866142" y="4544184"/>
            <a:ext cx="1104900" cy="6572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8" cstate="print"/>
          <a:srcRect/>
          <a:stretch>
            <a:fillRect/>
          </a:stretch>
        </p:blipFill>
        <p:spPr bwMode="auto">
          <a:xfrm>
            <a:off x="5157354" y="1362013"/>
            <a:ext cx="847725" cy="4943475"/>
          </a:xfrm>
          <a:prstGeom prst="rect">
            <a:avLst/>
          </a:prstGeom>
          <a:noFill/>
          <a:ln w="9525">
            <a:noFill/>
            <a:miter lim="800000"/>
            <a:headEnd/>
            <a:tailEnd/>
          </a:ln>
          <a:effectLst/>
        </p:spPr>
      </p:pic>
      <p:pic>
        <p:nvPicPr>
          <p:cNvPr id="2055" name="Picture 7"/>
          <p:cNvPicPr>
            <a:picLocks noChangeAspect="1" noChangeArrowheads="1"/>
          </p:cNvPicPr>
          <p:nvPr/>
        </p:nvPicPr>
        <p:blipFill>
          <a:blip r:embed="rId9" cstate="print"/>
          <a:srcRect/>
          <a:stretch>
            <a:fillRect/>
          </a:stretch>
        </p:blipFill>
        <p:spPr bwMode="auto">
          <a:xfrm>
            <a:off x="5181167" y="1595375"/>
            <a:ext cx="781050" cy="3695700"/>
          </a:xfrm>
          <a:prstGeom prst="rect">
            <a:avLst/>
          </a:prstGeom>
          <a:noFill/>
          <a:ln w="9525">
            <a:noFill/>
            <a:miter lim="800000"/>
            <a:headEnd/>
            <a:tailEnd/>
          </a:ln>
          <a:effectLst/>
        </p:spPr>
      </p:pic>
      <p:pic>
        <p:nvPicPr>
          <p:cNvPr id="2056" name="Picture 8"/>
          <p:cNvPicPr>
            <a:picLocks noChangeAspect="1" noChangeArrowheads="1"/>
          </p:cNvPicPr>
          <p:nvPr/>
        </p:nvPicPr>
        <p:blipFill>
          <a:blip r:embed="rId10" cstate="print"/>
          <a:srcRect/>
          <a:stretch>
            <a:fillRect/>
          </a:stretch>
        </p:blipFill>
        <p:spPr bwMode="auto">
          <a:xfrm>
            <a:off x="5243079" y="1581088"/>
            <a:ext cx="676275" cy="3686175"/>
          </a:xfrm>
          <a:prstGeom prst="rect">
            <a:avLst/>
          </a:prstGeom>
          <a:noFill/>
          <a:ln w="9525">
            <a:noFill/>
            <a:miter lim="800000"/>
            <a:headEnd/>
            <a:tailEnd/>
          </a:ln>
          <a:effectLst/>
        </p:spPr>
      </p:pic>
      <p:pic>
        <p:nvPicPr>
          <p:cNvPr id="2057" name="Picture 9"/>
          <p:cNvPicPr>
            <a:picLocks noChangeAspect="1" noChangeArrowheads="1"/>
          </p:cNvPicPr>
          <p:nvPr/>
        </p:nvPicPr>
        <p:blipFill>
          <a:blip r:embed="rId11" cstate="print"/>
          <a:srcRect/>
          <a:stretch>
            <a:fillRect/>
          </a:stretch>
        </p:blipFill>
        <p:spPr bwMode="auto">
          <a:xfrm>
            <a:off x="5119254" y="4486337"/>
            <a:ext cx="904875" cy="695325"/>
          </a:xfrm>
          <a:prstGeom prst="rect">
            <a:avLst/>
          </a:prstGeom>
          <a:noFill/>
          <a:ln w="9525">
            <a:noFill/>
            <a:miter lim="800000"/>
            <a:headEnd/>
            <a:tailEnd/>
          </a:ln>
          <a:effectLst/>
        </p:spPr>
      </p:pic>
      <p:sp>
        <p:nvSpPr>
          <p:cNvPr id="46" name="Content Placeholder 32"/>
          <p:cNvSpPr txBox="1">
            <a:spLocks/>
          </p:cNvSpPr>
          <p:nvPr/>
        </p:nvSpPr>
        <p:spPr bwMode="auto">
          <a:xfrm>
            <a:off x="6188390" y="4934198"/>
            <a:ext cx="2796005" cy="10546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1450" marR="0" lvl="0" indent="-171450" algn="r" defTabSz="914400" rtl="0" eaLnBrk="1" fontAlgn="base" latinLnBrk="0" hangingPunct="1">
              <a:lnSpc>
                <a:spcPct val="100000"/>
              </a:lnSpc>
              <a:spcBef>
                <a:spcPct val="20000"/>
              </a:spcBef>
              <a:spcAft>
                <a:spcPct val="0"/>
              </a:spcAft>
              <a:buClr>
                <a:srgbClr val="3368A8"/>
              </a:buClr>
              <a:buSzPct val="95000"/>
              <a:buFontTx/>
              <a:buNone/>
              <a:tabLst/>
              <a:defRPr/>
            </a:pPr>
            <a:r>
              <a:rPr kumimoji="0" lang="en-US" sz="1200" b="0" i="1" u="none" strike="noStrike" kern="0" cap="none" spc="0" normalizeH="0" baseline="0" noProof="0" dirty="0" smtClean="0">
                <a:ln>
                  <a:noFill/>
                </a:ln>
                <a:solidFill>
                  <a:schemeClr val="tx2"/>
                </a:solidFill>
                <a:effectLst/>
                <a:uLnTx/>
                <a:uFillTx/>
                <a:latin typeface="Arial"/>
                <a:ea typeface="ＭＳ Ｐゴシック" pitchFamily="-109" charset="-128"/>
                <a:cs typeface="ＭＳ Ｐゴシック" pitchFamily="-109" charset="-128"/>
              </a:rPr>
              <a:t>Guns are run below</a:t>
            </a:r>
            <a:r>
              <a:rPr kumimoji="0" lang="en-US" sz="1200" b="0" i="1" u="none" strike="noStrike" kern="0" cap="none" spc="0" normalizeH="0" noProof="0" dirty="0" smtClean="0">
                <a:ln>
                  <a:noFill/>
                </a:ln>
                <a:solidFill>
                  <a:schemeClr val="tx2"/>
                </a:solidFill>
                <a:effectLst/>
                <a:uLnTx/>
                <a:uFillTx/>
                <a:latin typeface="Arial"/>
                <a:ea typeface="ＭＳ Ｐゴシック" pitchFamily="-109" charset="-128"/>
                <a:cs typeface="ＭＳ Ｐゴシック" pitchFamily="-109" charset="-128"/>
              </a:rPr>
              <a:t> the final completion assembly, and after detonation fall into the </a:t>
            </a:r>
            <a:r>
              <a:rPr kumimoji="0" lang="en-US" sz="1200" b="0" i="1" u="none" strike="noStrike" kern="0" cap="none" spc="0" normalizeH="0" noProof="0" dirty="0" err="1" smtClean="0">
                <a:ln>
                  <a:noFill/>
                </a:ln>
                <a:solidFill>
                  <a:schemeClr val="tx2"/>
                </a:solidFill>
                <a:effectLst/>
                <a:uLnTx/>
                <a:uFillTx/>
                <a:latin typeface="Arial"/>
                <a:ea typeface="ＭＳ Ｐゴシック" pitchFamily="-109" charset="-128"/>
                <a:cs typeface="ＭＳ Ｐゴシック" pitchFamily="-109" charset="-128"/>
              </a:rPr>
              <a:t>rathole</a:t>
            </a:r>
            <a:r>
              <a:rPr kumimoji="0" lang="en-US" sz="1200" b="0" i="1" u="none" strike="noStrike" kern="0" cap="none" spc="0" normalizeH="0" noProof="0" dirty="0" smtClean="0">
                <a:ln>
                  <a:noFill/>
                </a:ln>
                <a:solidFill>
                  <a:schemeClr val="tx2"/>
                </a:solidFill>
                <a:effectLst/>
                <a:uLnTx/>
                <a:uFillTx/>
                <a:latin typeface="Arial"/>
                <a:ea typeface="ＭＳ Ｐゴシック" pitchFamily="-109" charset="-128"/>
                <a:cs typeface="ＭＳ Ｐゴシック" pitchFamily="-109" charset="-128"/>
              </a:rPr>
              <a:t> to allow production</a:t>
            </a:r>
            <a:endParaRPr kumimoji="0" lang="en-US" sz="1100" b="0" i="1" u="none" strike="noStrike" kern="0" cap="none" spc="0" normalizeH="0" baseline="0" noProof="0" dirty="0" smtClean="0">
              <a:ln>
                <a:noFill/>
              </a:ln>
              <a:solidFill>
                <a:schemeClr val="tx2"/>
              </a:solidFill>
              <a:effectLst/>
              <a:uLnTx/>
              <a:uFillTx/>
              <a:latin typeface="Arial"/>
              <a:ea typeface="ＭＳ Ｐゴシック" pitchFamily="-109" charset="-128"/>
              <a:cs typeface="ＭＳ Ｐゴシック" pitchFamily="-109" charset="-128"/>
            </a:endParaRPr>
          </a:p>
        </p:txBody>
      </p:sp>
      <p:sp>
        <p:nvSpPr>
          <p:cNvPr id="47" name="Content Placeholder 32"/>
          <p:cNvSpPr txBox="1">
            <a:spLocks/>
          </p:cNvSpPr>
          <p:nvPr/>
        </p:nvSpPr>
        <p:spPr bwMode="auto">
          <a:xfrm>
            <a:off x="615934" y="5223040"/>
            <a:ext cx="2350997" cy="9511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defTabSz="914400" rtl="0" eaLnBrk="1" fontAlgn="base" latinLnBrk="0" hangingPunct="1">
              <a:lnSpc>
                <a:spcPct val="100000"/>
              </a:lnSpc>
              <a:spcBef>
                <a:spcPct val="20000"/>
              </a:spcBef>
              <a:spcAft>
                <a:spcPct val="0"/>
              </a:spcAft>
              <a:buClr>
                <a:srgbClr val="3368A8"/>
              </a:buClr>
              <a:buSzPct val="95000"/>
              <a:buFontTx/>
              <a:buNone/>
              <a:tabLst/>
              <a:defRPr/>
            </a:pPr>
            <a:r>
              <a:rPr kumimoji="0" lang="en-US" sz="1200" b="0" i="1" u="none" strike="noStrike" kern="0" cap="none" spc="0" normalizeH="0" baseline="0" noProof="0" dirty="0" smtClean="0">
                <a:ln>
                  <a:noFill/>
                </a:ln>
                <a:solidFill>
                  <a:schemeClr val="tx2"/>
                </a:solidFill>
                <a:effectLst/>
                <a:uLnTx/>
                <a:uFillTx/>
                <a:latin typeface="Arial"/>
                <a:ea typeface="ＭＳ Ｐゴシック" pitchFamily="-109" charset="-128"/>
                <a:cs typeface="ＭＳ Ｐゴシック" pitchFamily="-109" charset="-128"/>
              </a:rPr>
              <a:t>If </a:t>
            </a:r>
            <a:r>
              <a:rPr kumimoji="0" lang="en-US" sz="1200" b="0" i="1" u="none" strike="noStrike" kern="0" cap="none" spc="0" normalizeH="0" baseline="0" noProof="0" dirty="0" err="1" smtClean="0">
                <a:ln>
                  <a:noFill/>
                </a:ln>
                <a:solidFill>
                  <a:schemeClr val="tx2"/>
                </a:solidFill>
                <a:effectLst/>
                <a:uLnTx/>
                <a:uFillTx/>
                <a:latin typeface="Arial"/>
                <a:ea typeface="ＭＳ Ｐゴシック" pitchFamily="-109" charset="-128"/>
                <a:cs typeface="ＭＳ Ｐゴシック" pitchFamily="-109" charset="-128"/>
              </a:rPr>
              <a:t>rathole</a:t>
            </a:r>
            <a:r>
              <a:rPr kumimoji="0" lang="en-US" sz="1200" b="0" i="1" u="none" strike="noStrike" kern="0" cap="none" spc="0" normalizeH="0" baseline="0" noProof="0" dirty="0" smtClean="0">
                <a:ln>
                  <a:noFill/>
                </a:ln>
                <a:solidFill>
                  <a:schemeClr val="tx2"/>
                </a:solidFill>
                <a:effectLst/>
                <a:uLnTx/>
                <a:uFillTx/>
                <a:latin typeface="Arial"/>
                <a:ea typeface="ＭＳ Ｐゴシック" pitchFamily="-109" charset="-128"/>
                <a:cs typeface="ＭＳ Ｐゴシック" pitchFamily="-109" charset="-128"/>
              </a:rPr>
              <a:t> isn’t available to accept spent guns, assembly must be pulled prior to running final completion assembly</a:t>
            </a:r>
            <a:endParaRPr kumimoji="0" lang="en-US" sz="1100" b="0" i="1" u="none" strike="noStrike" kern="0" cap="none" spc="0" normalizeH="0" baseline="0" noProof="0" dirty="0" smtClean="0">
              <a:ln>
                <a:noFill/>
              </a:ln>
              <a:solidFill>
                <a:schemeClr val="tx2"/>
              </a:solidFill>
              <a:effectLst/>
              <a:uLnTx/>
              <a:uFillTx/>
              <a:latin typeface="Arial"/>
              <a:ea typeface="ＭＳ Ｐゴシック" pitchFamily="-109" charset="-128"/>
              <a:cs typeface="ＭＳ Ｐゴシック" pitchFamily="-109" charset="-128"/>
            </a:endParaRPr>
          </a:p>
        </p:txBody>
      </p:sp>
      <p:cxnSp>
        <p:nvCxnSpPr>
          <p:cNvPr id="49" name="Straight Arrow Connector 48"/>
          <p:cNvCxnSpPr/>
          <p:nvPr/>
        </p:nvCxnSpPr>
        <p:spPr>
          <a:xfrm flipH="1">
            <a:off x="6236339" y="5375089"/>
            <a:ext cx="4381" cy="870776"/>
          </a:xfrm>
          <a:prstGeom prst="straightConnector1">
            <a:avLst/>
          </a:prstGeom>
          <a:ln w="127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64" name="Content Placeholder 32"/>
          <p:cNvSpPr txBox="1">
            <a:spLocks/>
          </p:cNvSpPr>
          <p:nvPr/>
        </p:nvSpPr>
        <p:spPr bwMode="auto">
          <a:xfrm>
            <a:off x="6289518" y="5643304"/>
            <a:ext cx="792136" cy="3024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1450" marR="0" lvl="0" indent="-171450" defTabSz="914400" rtl="0" eaLnBrk="1" fontAlgn="base" latinLnBrk="0" hangingPunct="1">
              <a:lnSpc>
                <a:spcPct val="100000"/>
              </a:lnSpc>
              <a:spcBef>
                <a:spcPct val="20000"/>
              </a:spcBef>
              <a:spcAft>
                <a:spcPct val="0"/>
              </a:spcAft>
              <a:buClr>
                <a:srgbClr val="3368A8"/>
              </a:buClr>
              <a:buSzPct val="95000"/>
              <a:buFontTx/>
              <a:buNone/>
              <a:tabLst/>
              <a:defRPr/>
            </a:pPr>
            <a:r>
              <a:rPr kumimoji="0" lang="en-US" sz="1100" b="0" i="0" u="none" strike="noStrike" kern="0" cap="none" spc="0" normalizeH="0" baseline="0" noProof="0" dirty="0" err="1" smtClean="0">
                <a:ln>
                  <a:noFill/>
                </a:ln>
                <a:solidFill>
                  <a:schemeClr val="tx2"/>
                </a:solidFill>
                <a:effectLst/>
                <a:uLnTx/>
                <a:uFillTx/>
                <a:latin typeface="Arial"/>
                <a:ea typeface="ＭＳ Ｐゴシック" pitchFamily="-109" charset="-128"/>
                <a:cs typeface="ＭＳ Ｐゴシック" pitchFamily="-109" charset="-128"/>
              </a:rPr>
              <a:t>Rathole</a:t>
            </a:r>
            <a:endParaRPr kumimoji="0" lang="en-US" b="0" i="0" u="none" strike="noStrike" kern="0" cap="none" spc="0" normalizeH="0" baseline="0" noProof="0" dirty="0">
              <a:ln>
                <a:noFill/>
              </a:ln>
              <a:solidFill>
                <a:schemeClr val="tx2"/>
              </a:solidFill>
              <a:effectLst/>
              <a:uLnTx/>
              <a:uFillTx/>
              <a:latin typeface="Arial"/>
              <a:ea typeface="ＭＳ Ｐゴシック" pitchFamily="-109" charset="-128"/>
              <a:cs typeface="ＭＳ Ｐゴシック" pitchFamily="-109" charset="-128"/>
            </a:endParaRPr>
          </a:p>
        </p:txBody>
      </p:sp>
      <p:sp>
        <p:nvSpPr>
          <p:cNvPr id="24" name="Content Placeholder 32"/>
          <p:cNvSpPr txBox="1">
            <a:spLocks/>
          </p:cNvSpPr>
          <p:nvPr/>
        </p:nvSpPr>
        <p:spPr bwMode="auto">
          <a:xfrm>
            <a:off x="784947" y="1332614"/>
            <a:ext cx="2138362" cy="417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1450" marR="0" lvl="0" indent="-171450" algn="l" defTabSz="914400" rtl="0" eaLnBrk="1" fontAlgn="base" latinLnBrk="0" hangingPunct="1">
              <a:lnSpc>
                <a:spcPct val="100000"/>
              </a:lnSpc>
              <a:spcBef>
                <a:spcPct val="20000"/>
              </a:spcBef>
              <a:spcAft>
                <a:spcPct val="0"/>
              </a:spcAft>
              <a:buClr>
                <a:srgbClr val="3368A8"/>
              </a:buClr>
              <a:buSzPct val="95000"/>
              <a:buFontTx/>
              <a:buNone/>
              <a:tabLst/>
              <a:defRPr/>
            </a:pPr>
            <a:r>
              <a:rPr kumimoji="0" lang="en-US" sz="1800" b="1" i="0" u="sng" strike="noStrike" kern="0" cap="none" spc="0" normalizeH="0" baseline="0" noProof="0" dirty="0" smtClean="0">
                <a:ln>
                  <a:noFill/>
                </a:ln>
                <a:solidFill>
                  <a:schemeClr val="tx2"/>
                </a:solidFill>
                <a:effectLst/>
                <a:uLnTx/>
                <a:uFillTx/>
                <a:latin typeface="Arial"/>
                <a:ea typeface="ＭＳ Ｐゴシック" pitchFamily="-109" charset="-128"/>
                <a:cs typeface="ＭＳ Ｐゴシック" pitchFamily="-109" charset="-128"/>
              </a:rPr>
              <a:t>Shoot and Pull</a:t>
            </a:r>
            <a:endParaRPr kumimoji="0" lang="en-US" sz="2400" b="1" i="0" u="sng" strike="noStrike" kern="0" cap="none" spc="0" normalizeH="0" baseline="0" noProof="0" dirty="0">
              <a:ln>
                <a:noFill/>
              </a:ln>
              <a:solidFill>
                <a:schemeClr val="tx2"/>
              </a:solidFill>
              <a:effectLst/>
              <a:uLnTx/>
              <a:uFillTx/>
              <a:latin typeface="Arial"/>
              <a:ea typeface="ＭＳ Ｐゴシック" pitchFamily="-109" charset="-128"/>
              <a:cs typeface="ＭＳ Ｐゴシック" pitchFamily="-109" charset="-128"/>
            </a:endParaRPr>
          </a:p>
        </p:txBody>
      </p:sp>
      <p:sp>
        <p:nvSpPr>
          <p:cNvPr id="25" name="Content Placeholder 32"/>
          <p:cNvSpPr txBox="1">
            <a:spLocks/>
          </p:cNvSpPr>
          <p:nvPr/>
        </p:nvSpPr>
        <p:spPr bwMode="auto">
          <a:xfrm>
            <a:off x="6598907" y="1320739"/>
            <a:ext cx="2138362" cy="417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1450" marR="0" lvl="0" indent="-171450" algn="l" defTabSz="914400" rtl="0" eaLnBrk="1" fontAlgn="base" latinLnBrk="0" hangingPunct="1">
              <a:lnSpc>
                <a:spcPct val="100000"/>
              </a:lnSpc>
              <a:spcBef>
                <a:spcPct val="20000"/>
              </a:spcBef>
              <a:spcAft>
                <a:spcPct val="0"/>
              </a:spcAft>
              <a:buClr>
                <a:srgbClr val="3368A8"/>
              </a:buClr>
              <a:buSzPct val="95000"/>
              <a:buFontTx/>
              <a:buNone/>
              <a:tabLst/>
              <a:defRPr/>
            </a:pPr>
            <a:r>
              <a:rPr kumimoji="0" lang="en-US" sz="1800" b="1" i="0" u="sng" strike="noStrike" kern="0" cap="none" spc="0" normalizeH="0" baseline="0" noProof="0" dirty="0" smtClean="0">
                <a:ln>
                  <a:noFill/>
                </a:ln>
                <a:solidFill>
                  <a:schemeClr val="tx2"/>
                </a:solidFill>
                <a:effectLst/>
                <a:uLnTx/>
                <a:uFillTx/>
                <a:latin typeface="Arial"/>
                <a:ea typeface="ＭＳ Ｐゴシック" pitchFamily="-109" charset="-128"/>
                <a:cs typeface="ＭＳ Ｐゴシック" pitchFamily="-109" charset="-128"/>
              </a:rPr>
              <a:t>Shoot and Drop*</a:t>
            </a:r>
            <a:endParaRPr kumimoji="0" lang="en-US" sz="2400" b="1" i="0" u="sng" strike="noStrike" kern="0" cap="none" spc="0" normalizeH="0" baseline="0" noProof="0" dirty="0">
              <a:ln>
                <a:noFill/>
              </a:ln>
              <a:solidFill>
                <a:schemeClr val="tx2"/>
              </a:solidFill>
              <a:effectLst/>
              <a:uLnTx/>
              <a:uFillTx/>
              <a:latin typeface="Arial"/>
              <a:ea typeface="ＭＳ Ｐゴシック" pitchFamily="-109" charset="-128"/>
              <a:cs typeface="ＭＳ Ｐゴシック" pitchFamily="-109" charset="-128"/>
            </a:endParaRPr>
          </a:p>
        </p:txBody>
      </p:sp>
      <p:sp>
        <p:nvSpPr>
          <p:cNvPr id="22" name="TextBox 21"/>
          <p:cNvSpPr txBox="1"/>
          <p:nvPr/>
        </p:nvSpPr>
        <p:spPr>
          <a:xfrm>
            <a:off x="7617882" y="148988"/>
            <a:ext cx="1310218" cy="369332"/>
          </a:xfrm>
          <a:prstGeom prst="rect">
            <a:avLst/>
          </a:prstGeom>
          <a:noFill/>
        </p:spPr>
        <p:txBody>
          <a:bodyPr wrap="square" rtlCol="0">
            <a:spAutoFit/>
          </a:bodyPr>
          <a:lstStyle/>
          <a:p>
            <a:r>
              <a:rPr lang="en-US" dirty="0" smtClean="0"/>
              <a:t>IPS – 15- 21</a:t>
            </a:r>
            <a:endParaRPr lang="en-US" dirty="0"/>
          </a:p>
        </p:txBody>
      </p:sp>
    </p:spTree>
    <p:custDataLst>
      <p:tags r:id="rId1"/>
    </p:custDataLst>
    <p:extLst>
      <p:ext uri="{BB962C8B-B14F-4D97-AF65-F5344CB8AC3E}">
        <p14:creationId xmlns:p14="http://schemas.microsoft.com/office/powerpoint/2010/main" val="1850997767"/>
      </p:ext>
    </p:extLst>
  </p:cSld>
  <p:clrMapOvr>
    <a:masterClrMapping/>
  </p:clrMapOvr>
  <mc:AlternateContent xmlns:mc="http://schemas.openxmlformats.org/markup-compatibility/2006" xmlns:p14="http://schemas.microsoft.com/office/powerpoint/2010/main">
    <mc:Choice Requires="p14">
      <p:transition spd="slow" p14:dur="2000" advTm="25392"/>
    </mc:Choice>
    <mc:Fallback xmlns="">
      <p:transition spd="slow" advTm="253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anim calcmode="lin" valueType="num">
                                      <p:cBhvr additive="base">
                                        <p:cTn id="27" dur="2000" fill="hold"/>
                                        <p:tgtEl>
                                          <p:spTgt spid="2051"/>
                                        </p:tgtEl>
                                        <p:attrNameLst>
                                          <p:attrName>ppt_x</p:attrName>
                                        </p:attrNameLst>
                                      </p:cBhvr>
                                      <p:tavLst>
                                        <p:tav tm="0">
                                          <p:val>
                                            <p:strVal val="#ppt_x"/>
                                          </p:val>
                                        </p:tav>
                                        <p:tav tm="100000">
                                          <p:val>
                                            <p:strVal val="#ppt_x"/>
                                          </p:val>
                                        </p:tav>
                                      </p:tavLst>
                                    </p:anim>
                                    <p:anim calcmode="lin" valueType="num">
                                      <p:cBhvr additive="base">
                                        <p:cTn id="28" dur="2000" fill="hold"/>
                                        <p:tgtEl>
                                          <p:spTgt spid="2051"/>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52"/>
                                        </p:tgtEl>
                                        <p:attrNameLst>
                                          <p:attrName>style.visibility</p:attrName>
                                        </p:attrNameLst>
                                      </p:cBhvr>
                                      <p:to>
                                        <p:strVal val="visible"/>
                                      </p:to>
                                    </p:set>
                                  </p:childTnLst>
                                </p:cTn>
                              </p:par>
                            </p:childTnLst>
                          </p:cTn>
                        </p:par>
                        <p:par>
                          <p:cTn id="35" fill="hold">
                            <p:stCondLst>
                              <p:cond delay="0"/>
                            </p:stCondLst>
                            <p:childTnLst>
                              <p:par>
                                <p:cTn id="36" presetID="1" presetClass="exit" presetSubtype="0" fill="hold" nodeType="afterEffect">
                                  <p:stCondLst>
                                    <p:cond delay="1500"/>
                                  </p:stCondLst>
                                  <p:childTnLst>
                                    <p:set>
                                      <p:cBhvr>
                                        <p:cTn id="37" dur="1" fill="hold">
                                          <p:stCondLst>
                                            <p:cond delay="0"/>
                                          </p:stCondLst>
                                        </p:cTn>
                                        <p:tgtEl>
                                          <p:spTgt spid="205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xit" presetSubtype="1" fill="hold" nodeType="clickEffect">
                                  <p:stCondLst>
                                    <p:cond delay="0"/>
                                  </p:stCondLst>
                                  <p:childTnLst>
                                    <p:anim calcmode="lin" valueType="num">
                                      <p:cBhvr additive="base">
                                        <p:cTn id="41" dur="2000"/>
                                        <p:tgtEl>
                                          <p:spTgt spid="2051"/>
                                        </p:tgtEl>
                                        <p:attrNameLst>
                                          <p:attrName>ppt_x</p:attrName>
                                        </p:attrNameLst>
                                      </p:cBhvr>
                                      <p:tavLst>
                                        <p:tav tm="0">
                                          <p:val>
                                            <p:strVal val="ppt_x"/>
                                          </p:val>
                                        </p:tav>
                                        <p:tav tm="100000">
                                          <p:val>
                                            <p:strVal val="ppt_x"/>
                                          </p:val>
                                        </p:tav>
                                      </p:tavLst>
                                    </p:anim>
                                    <p:anim calcmode="lin" valueType="num">
                                      <p:cBhvr additive="base">
                                        <p:cTn id="42" dur="2000"/>
                                        <p:tgtEl>
                                          <p:spTgt spid="2051"/>
                                        </p:tgtEl>
                                        <p:attrNameLst>
                                          <p:attrName>ppt_y</p:attrName>
                                        </p:attrNameLst>
                                      </p:cBhvr>
                                      <p:tavLst>
                                        <p:tav tm="0">
                                          <p:val>
                                            <p:strVal val="ppt_y"/>
                                          </p:val>
                                        </p:tav>
                                        <p:tav tm="100000">
                                          <p:val>
                                            <p:strVal val="0-ppt_h/2"/>
                                          </p:val>
                                        </p:tav>
                                      </p:tavLst>
                                    </p:anim>
                                    <p:set>
                                      <p:cBhvr>
                                        <p:cTn id="43" dur="1" fill="hold">
                                          <p:stCondLst>
                                            <p:cond delay="1999"/>
                                          </p:stCondLst>
                                        </p:cTn>
                                        <p:tgtEl>
                                          <p:spTgt spid="205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nodeType="clickEffect">
                                  <p:stCondLst>
                                    <p:cond delay="0"/>
                                  </p:stCondLst>
                                  <p:childTnLst>
                                    <p:set>
                                      <p:cBhvr>
                                        <p:cTn id="47" dur="1" fill="hold">
                                          <p:stCondLst>
                                            <p:cond delay="0"/>
                                          </p:stCondLst>
                                        </p:cTn>
                                        <p:tgtEl>
                                          <p:spTgt spid="2055"/>
                                        </p:tgtEl>
                                        <p:attrNameLst>
                                          <p:attrName>style.visibility</p:attrName>
                                        </p:attrNameLst>
                                      </p:cBhvr>
                                      <p:to>
                                        <p:strVal val="visible"/>
                                      </p:to>
                                    </p:set>
                                    <p:anim calcmode="lin" valueType="num">
                                      <p:cBhvr additive="base">
                                        <p:cTn id="48" dur="2000" fill="hold"/>
                                        <p:tgtEl>
                                          <p:spTgt spid="2055"/>
                                        </p:tgtEl>
                                        <p:attrNameLst>
                                          <p:attrName>ppt_x</p:attrName>
                                        </p:attrNameLst>
                                      </p:cBhvr>
                                      <p:tavLst>
                                        <p:tav tm="0">
                                          <p:val>
                                            <p:strVal val="#ppt_x"/>
                                          </p:val>
                                        </p:tav>
                                        <p:tav tm="100000">
                                          <p:val>
                                            <p:strVal val="#ppt_x"/>
                                          </p:val>
                                        </p:tav>
                                      </p:tavLst>
                                    </p:anim>
                                    <p:anim calcmode="lin" valueType="num">
                                      <p:cBhvr additive="base">
                                        <p:cTn id="49" dur="2000" fill="hold"/>
                                        <p:tgtEl>
                                          <p:spTgt spid="2055"/>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056"/>
                                        </p:tgtEl>
                                        <p:attrNameLst>
                                          <p:attrName>style.visibility</p:attrName>
                                        </p:attrNameLst>
                                      </p:cBhvr>
                                      <p:to>
                                        <p:strVal val="visible"/>
                                      </p:to>
                                    </p:set>
                                    <p:anim calcmode="lin" valueType="num">
                                      <p:cBhvr additive="base">
                                        <p:cTn id="52" dur="2000" fill="hold"/>
                                        <p:tgtEl>
                                          <p:spTgt spid="2056"/>
                                        </p:tgtEl>
                                        <p:attrNameLst>
                                          <p:attrName>ppt_x</p:attrName>
                                        </p:attrNameLst>
                                      </p:cBhvr>
                                      <p:tavLst>
                                        <p:tav tm="0">
                                          <p:val>
                                            <p:strVal val="#ppt_x"/>
                                          </p:val>
                                        </p:tav>
                                        <p:tav tm="100000">
                                          <p:val>
                                            <p:strVal val="#ppt_x"/>
                                          </p:val>
                                        </p:tav>
                                      </p:tavLst>
                                    </p:anim>
                                    <p:anim calcmode="lin" valueType="num">
                                      <p:cBhvr additive="base">
                                        <p:cTn id="53" dur="2000" fill="hold"/>
                                        <p:tgtEl>
                                          <p:spTgt spid="2056"/>
                                        </p:tgtEl>
                                        <p:attrNameLst>
                                          <p:attrName>ppt_y</p:attrName>
                                        </p:attrNameLst>
                                      </p:cBhvr>
                                      <p:tavLst>
                                        <p:tav tm="0">
                                          <p:val>
                                            <p:strVal val="0-#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057"/>
                                        </p:tgtEl>
                                        <p:attrNameLst>
                                          <p:attrName>style.visibility</p:attrName>
                                        </p:attrNameLst>
                                      </p:cBhvr>
                                      <p:to>
                                        <p:strVal val="visible"/>
                                      </p:to>
                                    </p:set>
                                  </p:childTnLst>
                                </p:cTn>
                              </p:par>
                            </p:childTnLst>
                          </p:cTn>
                        </p:par>
                        <p:par>
                          <p:cTn id="58" fill="hold">
                            <p:stCondLst>
                              <p:cond delay="0"/>
                            </p:stCondLst>
                            <p:childTnLst>
                              <p:par>
                                <p:cTn id="59" presetID="1" presetClass="exit" presetSubtype="0" fill="hold" nodeType="afterEffect">
                                  <p:stCondLst>
                                    <p:cond delay="500"/>
                                  </p:stCondLst>
                                  <p:childTnLst>
                                    <p:set>
                                      <p:cBhvr>
                                        <p:cTn id="60" dur="1" fill="hold">
                                          <p:stCondLst>
                                            <p:cond delay="0"/>
                                          </p:stCondLst>
                                        </p:cTn>
                                        <p:tgtEl>
                                          <p:spTgt spid="2057"/>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2058"/>
                                        </p:tgtEl>
                                        <p:attrNameLst>
                                          <p:attrName>style.visibility</p:attrName>
                                        </p:attrNameLst>
                                      </p:cBhvr>
                                      <p:to>
                                        <p:strVal val="visible"/>
                                      </p:to>
                                    </p:set>
                                  </p:childTnLst>
                                </p:cTn>
                              </p:par>
                              <p:par>
                                <p:cTn id="63" presetID="42" presetClass="path" presetSubtype="0" accel="50000" decel="50000" fill="hold" nodeType="withEffect">
                                  <p:stCondLst>
                                    <p:cond delay="0"/>
                                  </p:stCondLst>
                                  <p:childTnLst>
                                    <p:animMotion origin="layout" path="M 2.5E-6 -3.33333E-6 L -0.0007 0.14352 " pathEditMode="relative" rAng="0" ptsTypes="AA">
                                      <p:cBhvr>
                                        <p:cTn id="64" dur="2000" fill="hold"/>
                                        <p:tgtEl>
                                          <p:spTgt spid="2056"/>
                                        </p:tgtEl>
                                        <p:attrNameLst>
                                          <p:attrName>ppt_x</p:attrName>
                                          <p:attrName>ppt_y</p:attrName>
                                        </p:attrNameLst>
                                      </p:cBhvr>
                                      <p:rCtr x="0" y="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3" name="Rectangle 2"/>
          <p:cNvSpPr>
            <a:spLocks noGrp="1"/>
          </p:cNvSpPr>
          <p:nvPr>
            <p:ph type="title" sz="quarter"/>
          </p:nvPr>
        </p:nvSpPr>
        <p:spPr>
          <a:xfrm>
            <a:off x="617538" y="342900"/>
            <a:ext cx="8229600" cy="879475"/>
          </a:xfrm>
        </p:spPr>
        <p:txBody>
          <a:bodyPr/>
          <a:lstStyle/>
          <a:p>
            <a:r>
              <a:rPr lang="en-GB" dirty="0" smtClean="0">
                <a:latin typeface="Arial" charset="0"/>
                <a:ea typeface="ＭＳ Ｐゴシック"/>
                <a:cs typeface="ＭＳ Ｐゴシック"/>
              </a:rPr>
              <a:t>Questions and Discussion</a:t>
            </a:r>
            <a:endParaRPr lang="en-US" dirty="0" smtClean="0">
              <a:latin typeface="Arial" charset="0"/>
              <a:ea typeface="ＭＳ Ｐゴシック"/>
              <a:cs typeface="ＭＳ Ｐゴシック"/>
            </a:endParaRPr>
          </a:p>
        </p:txBody>
      </p:sp>
      <p:sp>
        <p:nvSpPr>
          <p:cNvPr id="10" name="Rectangle 3"/>
          <p:cNvSpPr txBox="1">
            <a:spLocks noChangeArrowheads="1"/>
          </p:cNvSpPr>
          <p:nvPr/>
        </p:nvSpPr>
        <p:spPr bwMode="auto">
          <a:xfrm>
            <a:off x="2349500" y="1571306"/>
            <a:ext cx="5067300" cy="685006"/>
          </a:xfrm>
          <a:prstGeom prst="rect">
            <a:avLst/>
          </a:prstGeom>
          <a:noFill/>
          <a:ln w="9525">
            <a:noFill/>
            <a:miter lim="800000"/>
            <a:headEnd/>
            <a:tailEnd/>
          </a:ln>
        </p:spPr>
        <p:txBody>
          <a:bodyPr/>
          <a:lstStyle/>
          <a:p>
            <a:pPr eaLnBrk="0" hangingPunct="0">
              <a:spcBef>
                <a:spcPct val="20000"/>
              </a:spcBef>
              <a:buClr>
                <a:srgbClr val="3368A8"/>
              </a:buClr>
              <a:buSzPct val="95000"/>
              <a:defRPr/>
            </a:pPr>
            <a:r>
              <a:rPr lang="en-US" sz="5400" kern="0" dirty="0" smtClean="0">
                <a:solidFill>
                  <a:schemeClr val="tx2"/>
                </a:solidFill>
                <a:ea typeface="ＭＳ Ｐゴシック" charset="-128"/>
                <a:cs typeface="ＭＳ Ｐゴシック" pitchFamily="-109" charset="-128"/>
              </a:rPr>
              <a:t>Thank you.</a:t>
            </a:r>
            <a:endParaRPr lang="en-US" sz="4400" kern="0" dirty="0" smtClean="0">
              <a:solidFill>
                <a:schemeClr val="tx2"/>
              </a:solidFill>
              <a:ea typeface="ＭＳ Ｐゴシック" charset="-128"/>
              <a:cs typeface="ＭＳ Ｐゴシック" pitchFamily="-109" charset="-128"/>
            </a:endParaRPr>
          </a:p>
          <a:p>
            <a:pPr marL="228600" indent="-228600" eaLnBrk="0" hangingPunct="0">
              <a:spcBef>
                <a:spcPct val="20000"/>
              </a:spcBef>
              <a:buClr>
                <a:srgbClr val="3368A8"/>
              </a:buClr>
              <a:buSzPct val="95000"/>
              <a:buFontTx/>
              <a:buChar char="•"/>
              <a:defRPr/>
            </a:pPr>
            <a:endParaRPr lang="en-US" sz="4400" kern="0" dirty="0" smtClean="0">
              <a:solidFill>
                <a:schemeClr val="tx2"/>
              </a:solidFill>
              <a:ea typeface="ＭＳ Ｐゴシック" charset="-128"/>
              <a:cs typeface="ＭＳ Ｐゴシック" pitchFamily="-109" charset="-128"/>
            </a:endParaRPr>
          </a:p>
        </p:txBody>
      </p:sp>
      <p:pic>
        <p:nvPicPr>
          <p:cNvPr id="5" name="Picture 4"/>
          <p:cNvPicPr>
            <a:picLocks noChangeAspect="1" noChangeArrowheads="1"/>
          </p:cNvPicPr>
          <p:nvPr/>
        </p:nvPicPr>
        <p:blipFill>
          <a:blip r:embed="rId4" cstate="print"/>
          <a:srcRect/>
          <a:stretch>
            <a:fillRect/>
          </a:stretch>
        </p:blipFill>
        <p:spPr bwMode="auto">
          <a:xfrm>
            <a:off x="2498725" y="2523012"/>
            <a:ext cx="3467100" cy="4056647"/>
          </a:xfrm>
          <a:prstGeom prst="rect">
            <a:avLst/>
          </a:prstGeom>
          <a:noFill/>
          <a:ln w="9525">
            <a:solidFill>
              <a:schemeClr val="bg2"/>
            </a:solidFill>
            <a:miter lim="800000"/>
            <a:headEnd/>
            <a:tailEnd/>
          </a:ln>
        </p:spPr>
      </p:pic>
      <p:sp>
        <p:nvSpPr>
          <p:cNvPr id="6" name="Rectangle 5"/>
          <p:cNvSpPr/>
          <p:nvPr/>
        </p:nvSpPr>
        <p:spPr>
          <a:xfrm>
            <a:off x="7994469" y="6021977"/>
            <a:ext cx="1031965" cy="62701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617882" y="148988"/>
            <a:ext cx="1310218" cy="369332"/>
          </a:xfrm>
          <a:prstGeom prst="rect">
            <a:avLst/>
          </a:prstGeom>
          <a:noFill/>
        </p:spPr>
        <p:txBody>
          <a:bodyPr wrap="square" rtlCol="0">
            <a:spAutoFit/>
          </a:bodyPr>
          <a:lstStyle/>
          <a:p>
            <a:r>
              <a:rPr lang="en-US" dirty="0" smtClean="0"/>
              <a:t>IPS – 15- 21</a:t>
            </a:r>
            <a:endParaRPr lang="en-US" dirty="0"/>
          </a:p>
        </p:txBody>
      </p:sp>
    </p:spTree>
    <p:custDataLst>
      <p:tags r:id="rId1"/>
    </p:custDataLst>
    <p:extLst>
      <p:ext uri="{BB962C8B-B14F-4D97-AF65-F5344CB8AC3E}">
        <p14:creationId xmlns:p14="http://schemas.microsoft.com/office/powerpoint/2010/main" val="1912096606"/>
      </p:ext>
    </p:extLst>
  </p:cSld>
  <p:clrMapOvr>
    <a:masterClrMapping/>
  </p:clrMapOvr>
  <p:transition advTm="1033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8045388" y="5362853"/>
            <a:ext cx="914400" cy="381000"/>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50" name="Rectangle 2"/>
          <p:cNvSpPr>
            <a:spLocks noGrp="1" noChangeArrowheads="1"/>
          </p:cNvSpPr>
          <p:nvPr>
            <p:ph type="title"/>
          </p:nvPr>
        </p:nvSpPr>
        <p:spPr>
          <a:xfrm>
            <a:off x="533400" y="352425"/>
            <a:ext cx="8394700" cy="835025"/>
          </a:xfrm>
        </p:spPr>
        <p:txBody>
          <a:bodyPr/>
          <a:lstStyle/>
          <a:p>
            <a:pPr eaLnBrk="1" hangingPunct="1"/>
            <a:r>
              <a:rPr lang="en-US" dirty="0" smtClean="0"/>
              <a:t>Variations in Field Conditions versus Lab Conditions</a:t>
            </a:r>
            <a:endParaRPr lang="en-US" sz="2400" dirty="0" smtClean="0"/>
          </a:p>
        </p:txBody>
      </p:sp>
      <p:sp>
        <p:nvSpPr>
          <p:cNvPr id="74" name="Rectangle 73"/>
          <p:cNvSpPr/>
          <p:nvPr/>
        </p:nvSpPr>
        <p:spPr>
          <a:xfrm>
            <a:off x="207146" y="1288742"/>
            <a:ext cx="914400" cy="304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Content Placeholder 32"/>
          <p:cNvSpPr txBox="1">
            <a:spLocks/>
          </p:cNvSpPr>
          <p:nvPr/>
        </p:nvSpPr>
        <p:spPr bwMode="auto">
          <a:xfrm>
            <a:off x="5651038" y="2275619"/>
            <a:ext cx="3017949" cy="31870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1450" marR="0" lvl="0" indent="-171450" algn="l" defTabSz="914400" rtl="0" eaLnBrk="1" fontAlgn="base" latinLnBrk="0" hangingPunct="1">
              <a:lnSpc>
                <a:spcPct val="100000"/>
              </a:lnSpc>
              <a:spcBef>
                <a:spcPct val="20000"/>
              </a:spcBef>
              <a:spcAft>
                <a:spcPct val="0"/>
              </a:spcAft>
              <a:buClr>
                <a:srgbClr val="3368A8"/>
              </a:buClr>
              <a:buSzPct val="95000"/>
              <a:buFontTx/>
              <a:buNone/>
              <a:tabLst/>
              <a:defRPr/>
            </a:pPr>
            <a:endParaRPr kumimoji="0" lang="en-US" sz="1800" b="0" i="0" u="none" strike="noStrike" kern="0" cap="none" spc="0" normalizeH="0" baseline="0" noProof="0" dirty="0" smtClean="0">
              <a:ln>
                <a:noFill/>
              </a:ln>
              <a:solidFill>
                <a:schemeClr val="tx2"/>
              </a:solidFill>
              <a:effectLst/>
              <a:uLnTx/>
              <a:uFillTx/>
              <a:latin typeface="Arial"/>
              <a:ea typeface="ＭＳ Ｐゴシック" pitchFamily="-109" charset="-128"/>
              <a:cs typeface="ＭＳ Ｐゴシック" pitchFamily="-109" charset="-128"/>
            </a:endParaRPr>
          </a:p>
          <a:p>
            <a:pPr marL="171450" marR="0" lvl="0" indent="-171450" algn="l" defTabSz="914400" rtl="0" eaLnBrk="1" fontAlgn="base" latinLnBrk="0" hangingPunct="1">
              <a:lnSpc>
                <a:spcPct val="100000"/>
              </a:lnSpc>
              <a:spcBef>
                <a:spcPct val="20000"/>
              </a:spcBef>
              <a:spcAft>
                <a:spcPts val="1200"/>
              </a:spcAft>
              <a:buClr>
                <a:srgbClr val="3368A8"/>
              </a:buClr>
              <a:buSzPct val="95000"/>
              <a:buFontTx/>
              <a:buChar char="•"/>
              <a:tabLst/>
              <a:defRPr/>
            </a:pPr>
            <a:r>
              <a:rPr lang="en-US" sz="1600" kern="0" dirty="0" smtClean="0">
                <a:solidFill>
                  <a:schemeClr val="tx2"/>
                </a:solidFill>
                <a:latin typeface="Arial"/>
                <a:ea typeface="ＭＳ Ｐゴシック" pitchFamily="-109" charset="-128"/>
                <a:cs typeface="ＭＳ Ｐゴシック" pitchFamily="-109" charset="-128"/>
              </a:rPr>
              <a:t>Completion fluid filtration</a:t>
            </a:r>
          </a:p>
          <a:p>
            <a:pPr marL="171450" marR="0" lvl="0" indent="-171450" algn="l" defTabSz="914400" rtl="0" eaLnBrk="1" fontAlgn="base" latinLnBrk="0" hangingPunct="1">
              <a:lnSpc>
                <a:spcPct val="100000"/>
              </a:lnSpc>
              <a:spcBef>
                <a:spcPct val="20000"/>
              </a:spcBef>
              <a:spcAft>
                <a:spcPts val="1200"/>
              </a:spcAft>
              <a:buClr>
                <a:srgbClr val="3368A8"/>
              </a:buClr>
              <a:buSzPct val="95000"/>
              <a:buFontTx/>
              <a:buChar char="•"/>
              <a:tabLst/>
              <a:defRPr/>
            </a:pPr>
            <a:r>
              <a:rPr kumimoji="0" lang="en-US" sz="1600" b="0" i="0" u="none" strike="noStrike" kern="0" cap="none" spc="0" normalizeH="0" baseline="0" noProof="0" dirty="0" smtClean="0">
                <a:ln>
                  <a:noFill/>
                </a:ln>
                <a:solidFill>
                  <a:schemeClr val="tx2"/>
                </a:solidFill>
                <a:effectLst/>
                <a:uLnTx/>
                <a:uFillTx/>
                <a:latin typeface="Arial"/>
                <a:ea typeface="ＭＳ Ｐゴシック" pitchFamily="-109" charset="-128"/>
                <a:cs typeface="ＭＳ Ｐゴシック" pitchFamily="-109" charset="-128"/>
              </a:rPr>
              <a:t>Wellbore clean-up</a:t>
            </a:r>
          </a:p>
          <a:p>
            <a:pPr marL="171450" marR="0" lvl="0" indent="-171450" algn="l" defTabSz="914400" rtl="0" eaLnBrk="1" fontAlgn="base" latinLnBrk="0" hangingPunct="1">
              <a:lnSpc>
                <a:spcPct val="100000"/>
              </a:lnSpc>
              <a:spcBef>
                <a:spcPct val="20000"/>
              </a:spcBef>
              <a:spcAft>
                <a:spcPts val="1200"/>
              </a:spcAft>
              <a:buClr>
                <a:srgbClr val="3368A8"/>
              </a:buClr>
              <a:buSzPct val="95000"/>
              <a:buFontTx/>
              <a:buChar char="•"/>
              <a:tabLst/>
              <a:defRPr/>
            </a:pPr>
            <a:r>
              <a:rPr kumimoji="0" lang="en-US" sz="1600" b="0" i="0" u="none" strike="noStrike" kern="0" cap="none" spc="0" normalizeH="0" baseline="0" noProof="0" dirty="0" smtClean="0">
                <a:ln>
                  <a:noFill/>
                </a:ln>
                <a:solidFill>
                  <a:schemeClr val="tx2"/>
                </a:solidFill>
                <a:effectLst/>
                <a:uLnTx/>
                <a:uFillTx/>
                <a:latin typeface="Arial"/>
                <a:ea typeface="ＭＳ Ｐゴシック" pitchFamily="-109" charset="-128"/>
                <a:cs typeface="ＭＳ Ｐゴシック" pitchFamily="-109" charset="-128"/>
              </a:rPr>
              <a:t>Rig mixing capabilities</a:t>
            </a:r>
          </a:p>
          <a:p>
            <a:pPr marL="171450" marR="0" lvl="0" indent="-171450" algn="l" defTabSz="914400" rtl="0" eaLnBrk="1" fontAlgn="base" latinLnBrk="0" hangingPunct="1">
              <a:lnSpc>
                <a:spcPct val="100000"/>
              </a:lnSpc>
              <a:spcBef>
                <a:spcPct val="20000"/>
              </a:spcBef>
              <a:spcAft>
                <a:spcPts val="1200"/>
              </a:spcAft>
              <a:buClr>
                <a:srgbClr val="3368A8"/>
              </a:buClr>
              <a:buSzPct val="95000"/>
              <a:buFontTx/>
              <a:buChar char="•"/>
              <a:tabLst/>
              <a:defRPr/>
            </a:pPr>
            <a:r>
              <a:rPr lang="en-US" sz="1600" kern="0" dirty="0" smtClean="0">
                <a:solidFill>
                  <a:schemeClr val="tx2"/>
                </a:solidFill>
                <a:latin typeface="Arial"/>
                <a:ea typeface="ＭＳ Ｐゴシック" pitchFamily="-109" charset="-128"/>
                <a:cs typeface="ＭＳ Ｐゴシック" pitchFamily="-109" charset="-128"/>
              </a:rPr>
              <a:t>Pill </a:t>
            </a:r>
            <a:r>
              <a:rPr kumimoji="0" lang="en-US" sz="1600" b="0" i="0" u="none" strike="noStrike" kern="0" cap="none" spc="0" normalizeH="0" baseline="0" noProof="0" dirty="0" smtClean="0">
                <a:ln>
                  <a:noFill/>
                </a:ln>
                <a:solidFill>
                  <a:schemeClr val="tx2"/>
                </a:solidFill>
                <a:effectLst/>
                <a:uLnTx/>
                <a:uFillTx/>
                <a:latin typeface="Arial"/>
                <a:ea typeface="ＭＳ Ｐゴシック" pitchFamily="-109" charset="-128"/>
                <a:cs typeface="ＭＳ Ｐゴシック" pitchFamily="-109" charset="-128"/>
              </a:rPr>
              <a:t>storage concerns</a:t>
            </a:r>
          </a:p>
          <a:p>
            <a:pPr marL="171450" marR="0" lvl="0" indent="-171450" algn="l" defTabSz="914400" rtl="0" eaLnBrk="1" fontAlgn="base" latinLnBrk="0" hangingPunct="1">
              <a:lnSpc>
                <a:spcPct val="100000"/>
              </a:lnSpc>
              <a:spcBef>
                <a:spcPct val="20000"/>
              </a:spcBef>
              <a:spcAft>
                <a:spcPts val="1200"/>
              </a:spcAft>
              <a:buClr>
                <a:srgbClr val="3368A8"/>
              </a:buClr>
              <a:buSzPct val="95000"/>
              <a:buFontTx/>
              <a:buChar char="•"/>
              <a:tabLst/>
              <a:defRPr/>
            </a:pPr>
            <a:r>
              <a:rPr lang="en-US" sz="1600" kern="0" dirty="0" smtClean="0">
                <a:solidFill>
                  <a:schemeClr val="tx2"/>
                </a:solidFill>
                <a:latin typeface="Arial"/>
                <a:ea typeface="ＭＳ Ｐゴシック" pitchFamily="-109" charset="-128"/>
                <a:cs typeface="ＭＳ Ｐゴシック" pitchFamily="-109" charset="-128"/>
              </a:rPr>
              <a:t>Pill agitation</a:t>
            </a:r>
          </a:p>
          <a:p>
            <a:pPr marL="171450" marR="0" lvl="0" indent="-171450" algn="l" defTabSz="914400" rtl="0" eaLnBrk="1" fontAlgn="base" latinLnBrk="0" hangingPunct="1">
              <a:lnSpc>
                <a:spcPct val="100000"/>
              </a:lnSpc>
              <a:spcBef>
                <a:spcPct val="20000"/>
              </a:spcBef>
              <a:spcAft>
                <a:spcPts val="1200"/>
              </a:spcAft>
              <a:buClr>
                <a:srgbClr val="3368A8"/>
              </a:buClr>
              <a:buSzPct val="95000"/>
              <a:buFontTx/>
              <a:buChar char="•"/>
              <a:tabLst/>
              <a:defRPr/>
            </a:pPr>
            <a:r>
              <a:rPr kumimoji="0" lang="en-US" sz="1600" b="0" i="0" u="none" strike="noStrike" kern="0" cap="none" spc="0" normalizeH="0" baseline="0" noProof="0" dirty="0" smtClean="0">
                <a:ln>
                  <a:noFill/>
                </a:ln>
                <a:solidFill>
                  <a:schemeClr val="tx2"/>
                </a:solidFill>
                <a:effectLst/>
                <a:uLnTx/>
                <a:uFillTx/>
                <a:latin typeface="Arial"/>
                <a:ea typeface="ＭＳ Ｐゴシック" pitchFamily="-109" charset="-128"/>
                <a:cs typeface="ＭＳ Ｐゴシック" pitchFamily="-109" charset="-128"/>
              </a:rPr>
              <a:t>High temperature challenges</a:t>
            </a:r>
          </a:p>
          <a:p>
            <a:pPr marL="171450" marR="0" lvl="0" indent="-171450" algn="l" defTabSz="914400" rtl="0" eaLnBrk="1" fontAlgn="base" latinLnBrk="0" hangingPunct="1">
              <a:lnSpc>
                <a:spcPct val="100000"/>
              </a:lnSpc>
              <a:spcBef>
                <a:spcPct val="20000"/>
              </a:spcBef>
              <a:spcAft>
                <a:spcPct val="0"/>
              </a:spcAft>
              <a:buClr>
                <a:srgbClr val="3368A8"/>
              </a:buClr>
              <a:buSzPct val="95000"/>
              <a:buFontTx/>
              <a:buChar char="•"/>
              <a:tabLst/>
              <a:defRPr/>
            </a:pPr>
            <a:endParaRPr kumimoji="0" lang="en-US" sz="2400" b="0" i="0" u="none" strike="noStrike" kern="0" cap="none" spc="0" normalizeH="0" baseline="0" noProof="0" dirty="0">
              <a:ln>
                <a:noFill/>
              </a:ln>
              <a:solidFill>
                <a:schemeClr val="tx2"/>
              </a:solidFill>
              <a:effectLst/>
              <a:uLnTx/>
              <a:uFillTx/>
              <a:latin typeface="Arial"/>
              <a:ea typeface="ＭＳ Ｐゴシック" pitchFamily="-109" charset="-128"/>
              <a:cs typeface="ＭＳ Ｐゴシック" pitchFamily="-109" charset="-128"/>
            </a:endParaRPr>
          </a:p>
        </p:txBody>
      </p:sp>
      <p:sp>
        <p:nvSpPr>
          <p:cNvPr id="24" name="Content Placeholder 32"/>
          <p:cNvSpPr txBox="1">
            <a:spLocks/>
          </p:cNvSpPr>
          <p:nvPr/>
        </p:nvSpPr>
        <p:spPr bwMode="auto">
          <a:xfrm>
            <a:off x="4107840" y="2147220"/>
            <a:ext cx="4876437" cy="417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1450" marR="0" lvl="0" indent="-171450" algn="l" defTabSz="914400" rtl="0" eaLnBrk="1" fontAlgn="base" latinLnBrk="0" hangingPunct="1">
              <a:lnSpc>
                <a:spcPct val="100000"/>
              </a:lnSpc>
              <a:spcBef>
                <a:spcPct val="20000"/>
              </a:spcBef>
              <a:spcAft>
                <a:spcPct val="0"/>
              </a:spcAft>
              <a:buClr>
                <a:srgbClr val="3368A8"/>
              </a:buClr>
              <a:buSzPct val="95000"/>
              <a:buFontTx/>
              <a:buNone/>
              <a:tabLst/>
              <a:defRPr/>
            </a:pPr>
            <a:r>
              <a:rPr lang="en-US" b="1" u="sng" kern="0" noProof="0" dirty="0" smtClean="0">
                <a:solidFill>
                  <a:schemeClr val="tx2"/>
                </a:solidFill>
                <a:latin typeface="Arial"/>
                <a:ea typeface="ＭＳ Ｐゴシック" pitchFamily="-109" charset="-128"/>
                <a:cs typeface="ＭＳ Ｐゴシック" pitchFamily="-109" charset="-128"/>
              </a:rPr>
              <a:t>Kill Weight Fluids and LCM Challenges</a:t>
            </a:r>
            <a:endParaRPr kumimoji="0" lang="en-US" sz="2400" b="1" i="0" u="sng" strike="noStrike" kern="0" cap="none" spc="0" normalizeH="0" baseline="0" noProof="0" dirty="0">
              <a:ln>
                <a:noFill/>
              </a:ln>
              <a:solidFill>
                <a:schemeClr val="tx2"/>
              </a:solidFill>
              <a:effectLst/>
              <a:uLnTx/>
              <a:uFillTx/>
              <a:latin typeface="Arial"/>
              <a:ea typeface="ＭＳ Ｐゴシック" pitchFamily="-109" charset="-128"/>
              <a:cs typeface="ＭＳ Ｐゴシック" pitchFamily="-109" charset="-128"/>
            </a:endParaRPr>
          </a:p>
        </p:txBody>
      </p:sp>
      <p:sp>
        <p:nvSpPr>
          <p:cNvPr id="22" name="Rectangle 21"/>
          <p:cNvSpPr/>
          <p:nvPr/>
        </p:nvSpPr>
        <p:spPr>
          <a:xfrm>
            <a:off x="7994469" y="6100355"/>
            <a:ext cx="1031965" cy="62701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6" descr="Raw WG-3L - 2"/>
          <p:cNvPicPr>
            <a:picLocks noChangeAspect="1" noChangeArrowheads="1"/>
          </p:cNvPicPr>
          <p:nvPr/>
        </p:nvPicPr>
        <p:blipFill>
          <a:blip r:embed="rId4" cstate="print">
            <a:extLst>
              <a:ext uri="{28A0092B-C50C-407E-A947-70E740481C1C}">
                <a14:useLocalDpi xmlns:a14="http://schemas.microsoft.com/office/drawing/2010/main" val="0"/>
              </a:ext>
            </a:extLst>
          </a:blip>
          <a:srcRect l="24828" t="22917" r="47916" b="24306"/>
          <a:stretch>
            <a:fillRect/>
          </a:stretch>
        </p:blipFill>
        <p:spPr bwMode="auto">
          <a:xfrm>
            <a:off x="376962" y="1707833"/>
            <a:ext cx="1948225" cy="22355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 name="Picture 2"/>
          <p:cNvPicPr>
            <a:picLocks noChangeAspect="1" noChangeArrowheads="1"/>
          </p:cNvPicPr>
          <p:nvPr/>
        </p:nvPicPr>
        <p:blipFill>
          <a:blip r:embed="rId5" cstate="email"/>
          <a:srcRect/>
          <a:stretch>
            <a:fillRect/>
          </a:stretch>
        </p:blipFill>
        <p:spPr bwMode="auto">
          <a:xfrm>
            <a:off x="2434200" y="2989083"/>
            <a:ext cx="1496532" cy="3176587"/>
          </a:xfrm>
          <a:prstGeom prst="rect">
            <a:avLst/>
          </a:prstGeom>
          <a:ln w="19050">
            <a:solidFill>
              <a:schemeClr val="tx2"/>
            </a:solidFill>
          </a:ln>
          <a:effectLst>
            <a:outerShdw blurRad="292100" dist="139700" dir="2700000" algn="tl" rotWithShape="0">
              <a:srgbClr val="333333">
                <a:alpha val="65000"/>
              </a:srgbClr>
            </a:outerShdw>
          </a:effectLst>
        </p:spPr>
        <p:style>
          <a:lnRef idx="1">
            <a:schemeClr val="dk1"/>
          </a:lnRef>
          <a:fillRef idx="2">
            <a:schemeClr val="dk1"/>
          </a:fillRef>
          <a:effectRef idx="1">
            <a:schemeClr val="dk1"/>
          </a:effectRef>
          <a:fontRef idx="minor">
            <a:schemeClr val="dk1"/>
          </a:fontRef>
        </p:style>
      </p:pic>
      <p:pic>
        <p:nvPicPr>
          <p:cNvPr id="28" name="Picture 3"/>
          <p:cNvPicPr>
            <a:picLocks noChangeAspect="1" noChangeArrowheads="1"/>
          </p:cNvPicPr>
          <p:nvPr/>
        </p:nvPicPr>
        <p:blipFill>
          <a:blip r:embed="rId6" cstate="email"/>
          <a:srcRect/>
          <a:stretch>
            <a:fillRect/>
          </a:stretch>
        </p:blipFill>
        <p:spPr bwMode="auto">
          <a:xfrm>
            <a:off x="3978745" y="2985089"/>
            <a:ext cx="1507653" cy="3180318"/>
          </a:xfrm>
          <a:prstGeom prst="rect">
            <a:avLst/>
          </a:prstGeom>
          <a:ln w="19050">
            <a:solidFill>
              <a:schemeClr val="tx2"/>
            </a:solidFill>
          </a:ln>
          <a:effectLst>
            <a:outerShdw blurRad="292100" dist="139700" dir="2700000" algn="tl" rotWithShape="0">
              <a:srgbClr val="333333">
                <a:alpha val="65000"/>
              </a:srgbClr>
            </a:outerShdw>
          </a:effectLst>
        </p:spPr>
        <p:style>
          <a:lnRef idx="1">
            <a:schemeClr val="dk1"/>
          </a:lnRef>
          <a:fillRef idx="2">
            <a:schemeClr val="dk1"/>
          </a:fillRef>
          <a:effectRef idx="1">
            <a:schemeClr val="dk1"/>
          </a:effectRef>
          <a:fontRef idx="minor">
            <a:schemeClr val="dk1"/>
          </a:fontRef>
        </p:style>
      </p:pic>
      <p:sp>
        <p:nvSpPr>
          <p:cNvPr id="11" name="TextBox 10"/>
          <p:cNvSpPr txBox="1"/>
          <p:nvPr/>
        </p:nvSpPr>
        <p:spPr>
          <a:xfrm>
            <a:off x="7617882" y="148988"/>
            <a:ext cx="1310218" cy="369332"/>
          </a:xfrm>
          <a:prstGeom prst="rect">
            <a:avLst/>
          </a:prstGeom>
          <a:noFill/>
        </p:spPr>
        <p:txBody>
          <a:bodyPr wrap="square" rtlCol="0">
            <a:spAutoFit/>
          </a:bodyPr>
          <a:lstStyle/>
          <a:p>
            <a:r>
              <a:rPr lang="en-US" dirty="0" smtClean="0"/>
              <a:t>IPS – 15- 21</a:t>
            </a:r>
            <a:endParaRPr lang="en-US" dirty="0"/>
          </a:p>
        </p:txBody>
      </p:sp>
    </p:spTree>
    <p:custDataLst>
      <p:tags r:id="rId1"/>
    </p:custDataLst>
    <p:extLst>
      <p:ext uri="{BB962C8B-B14F-4D97-AF65-F5344CB8AC3E}">
        <p14:creationId xmlns:p14="http://schemas.microsoft.com/office/powerpoint/2010/main" val="3854598279"/>
      </p:ext>
    </p:extLst>
  </p:cSld>
  <p:clrMapOvr>
    <a:masterClrMapping/>
  </p:clrMapOvr>
  <p:transition advTm="1418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8045388" y="5362853"/>
            <a:ext cx="914400" cy="381000"/>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Content Placeholder 32"/>
          <p:cNvSpPr>
            <a:spLocks noGrp="1"/>
          </p:cNvSpPr>
          <p:nvPr>
            <p:ph idx="1"/>
          </p:nvPr>
        </p:nvSpPr>
        <p:spPr>
          <a:xfrm>
            <a:off x="427038" y="1754188"/>
            <a:ext cx="3592512" cy="4525962"/>
          </a:xfrm>
        </p:spPr>
        <p:txBody>
          <a:bodyPr/>
          <a:lstStyle/>
          <a:p>
            <a:r>
              <a:rPr lang="en-US" sz="1600" dirty="0" smtClean="0"/>
              <a:t>Allows installation of entire completion prior to perforating interval(s)</a:t>
            </a:r>
          </a:p>
          <a:p>
            <a:r>
              <a:rPr lang="en-US" sz="1600" dirty="0" smtClean="0"/>
              <a:t>Eliminates cost and time associated with drilling </a:t>
            </a:r>
            <a:r>
              <a:rPr lang="en-US" sz="1600" dirty="0" err="1" smtClean="0"/>
              <a:t>rathole</a:t>
            </a:r>
            <a:endParaRPr lang="en-US" sz="1600" dirty="0" smtClean="0"/>
          </a:p>
          <a:p>
            <a:r>
              <a:rPr lang="en-US" sz="1600" dirty="0" smtClean="0"/>
              <a:t>Eliminates production impairment from fluid loss and LCM damage</a:t>
            </a:r>
          </a:p>
          <a:p>
            <a:r>
              <a:rPr lang="en-US" sz="1600" dirty="0" smtClean="0"/>
              <a:t>Eliminates cost and risk of live well deployment (and </a:t>
            </a:r>
            <a:r>
              <a:rPr lang="en-US" sz="1600" dirty="0" err="1" smtClean="0"/>
              <a:t>undeployment</a:t>
            </a:r>
            <a:r>
              <a:rPr lang="en-US" sz="1600" dirty="0" smtClean="0"/>
              <a:t>)</a:t>
            </a:r>
          </a:p>
          <a:p>
            <a:r>
              <a:rPr lang="en-US" sz="1600" dirty="0" smtClean="0"/>
              <a:t>Radically changes completion procedures (and cost) on many long intervals in subsea environments</a:t>
            </a:r>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019550" y="1366838"/>
            <a:ext cx="1104900" cy="41243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5979000" y="1366838"/>
            <a:ext cx="1104900" cy="4124325"/>
          </a:xfrm>
          <a:prstGeom prst="rect">
            <a:avLst/>
          </a:prstGeom>
          <a:noFill/>
          <a:ln w="9525">
            <a:noFill/>
            <a:miter lim="800000"/>
            <a:headEnd/>
            <a:tailEnd/>
          </a:ln>
          <a:effectLst/>
        </p:spPr>
      </p:pic>
      <p:sp>
        <p:nvSpPr>
          <p:cNvPr id="651" name="Content Placeholder 32"/>
          <p:cNvSpPr txBox="1">
            <a:spLocks/>
          </p:cNvSpPr>
          <p:nvPr/>
        </p:nvSpPr>
        <p:spPr bwMode="auto">
          <a:xfrm>
            <a:off x="3897403" y="5631997"/>
            <a:ext cx="3509962" cy="886370"/>
          </a:xfrm>
          <a:prstGeom prst="rect">
            <a:avLst/>
          </a:prstGeom>
          <a:solidFill>
            <a:schemeClr val="accent1">
              <a:lumMod val="40000"/>
              <a:lumOff val="60000"/>
            </a:schemeClr>
          </a:solidFill>
          <a:ln w="317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171450" marR="0" lvl="0" indent="-171450" algn="ctr" defTabSz="914400" rtl="0" eaLnBrk="1" fontAlgn="base" latinLnBrk="0" hangingPunct="1">
              <a:lnSpc>
                <a:spcPct val="100000"/>
              </a:lnSpc>
              <a:spcBef>
                <a:spcPct val="20000"/>
              </a:spcBef>
              <a:spcAft>
                <a:spcPct val="0"/>
              </a:spcAft>
              <a:buClr>
                <a:srgbClr val="3368A8"/>
              </a:buClr>
              <a:buSzPct val="95000"/>
              <a:buFontTx/>
              <a:buNone/>
              <a:tabLst/>
              <a:defRPr/>
            </a:pPr>
            <a:r>
              <a:rPr kumimoji="0" lang="en-US" sz="1400" b="0" i="0" u="none" strike="noStrike" kern="0" cap="none" spc="0" normalizeH="0" baseline="0" noProof="0" dirty="0" smtClean="0">
                <a:ln>
                  <a:noFill/>
                </a:ln>
                <a:solidFill>
                  <a:schemeClr val="tx2"/>
                </a:solidFill>
                <a:effectLst/>
                <a:uLnTx/>
                <a:uFillTx/>
                <a:latin typeface="Arial"/>
                <a:ea typeface="ＭＳ Ｐゴシック" pitchFamily="-109" charset="-128"/>
                <a:cs typeface="ＭＳ Ｐゴシック" pitchFamily="-109" charset="-128"/>
              </a:rPr>
              <a:t>Guns and firing system internals “disappear” to</a:t>
            </a:r>
            <a:r>
              <a:rPr kumimoji="0" lang="en-US" sz="1400" b="0" i="0" u="none" strike="noStrike" kern="0" cap="none" spc="0" normalizeH="0" noProof="0" dirty="0" smtClean="0">
                <a:ln>
                  <a:noFill/>
                </a:ln>
                <a:solidFill>
                  <a:schemeClr val="tx2"/>
                </a:solidFill>
                <a:effectLst/>
                <a:uLnTx/>
                <a:uFillTx/>
                <a:latin typeface="Arial"/>
                <a:ea typeface="ＭＳ Ｐゴシック" pitchFamily="-109" charset="-128"/>
                <a:cs typeface="ＭＳ Ｐゴシック" pitchFamily="-109" charset="-128"/>
              </a:rPr>
              <a:t> </a:t>
            </a:r>
            <a:r>
              <a:rPr kumimoji="0" lang="en-US" sz="1400" b="0" i="0" u="none" strike="noStrike" kern="0" cap="none" spc="0" normalizeH="0" baseline="0" noProof="0" dirty="0" smtClean="0">
                <a:ln>
                  <a:noFill/>
                </a:ln>
                <a:solidFill>
                  <a:schemeClr val="tx2"/>
                </a:solidFill>
                <a:effectLst/>
                <a:uLnTx/>
                <a:uFillTx/>
                <a:latin typeface="Arial"/>
                <a:ea typeface="ＭＳ Ｐゴシック" pitchFamily="-109" charset="-128"/>
                <a:cs typeface="ＭＳ Ｐゴシック" pitchFamily="-109" charset="-128"/>
              </a:rPr>
              <a:t>allow unrestricted</a:t>
            </a:r>
            <a:r>
              <a:rPr kumimoji="0" lang="en-US" sz="1400" b="0" i="0" u="none" strike="noStrike" kern="0" cap="none" spc="0" normalizeH="0" noProof="0" dirty="0" smtClean="0">
                <a:ln>
                  <a:noFill/>
                </a:ln>
                <a:solidFill>
                  <a:schemeClr val="tx2"/>
                </a:solidFill>
                <a:effectLst/>
                <a:uLnTx/>
                <a:uFillTx/>
                <a:latin typeface="Arial"/>
                <a:ea typeface="ＭＳ Ｐゴシック" pitchFamily="-109" charset="-128"/>
                <a:cs typeface="ＭＳ Ｐゴシック" pitchFamily="-109" charset="-128"/>
              </a:rPr>
              <a:t> flow of production without pulling guns</a:t>
            </a:r>
            <a:endParaRPr kumimoji="0" lang="en-US" sz="1200" b="0" i="0" u="none" strike="noStrike" kern="0" cap="none" spc="0" normalizeH="0" baseline="0" noProof="0" dirty="0" smtClean="0">
              <a:ln>
                <a:noFill/>
              </a:ln>
              <a:solidFill>
                <a:schemeClr val="tx2"/>
              </a:solidFill>
              <a:effectLst/>
              <a:uLnTx/>
              <a:uFillTx/>
              <a:latin typeface="Arial"/>
              <a:ea typeface="ＭＳ Ｐゴシック" pitchFamily="-109" charset="-128"/>
              <a:cs typeface="ＭＳ Ｐゴシック" pitchFamily="-109" charset="-128"/>
            </a:endParaRPr>
          </a:p>
          <a:p>
            <a:pPr marL="171450" marR="0" lvl="0" indent="-171450" algn="ctr" defTabSz="914400" rtl="0" eaLnBrk="1" fontAlgn="base" latinLnBrk="0" hangingPunct="1">
              <a:lnSpc>
                <a:spcPct val="100000"/>
              </a:lnSpc>
              <a:spcBef>
                <a:spcPct val="20000"/>
              </a:spcBef>
              <a:spcAft>
                <a:spcPct val="0"/>
              </a:spcAft>
              <a:buClr>
                <a:srgbClr val="3368A8"/>
              </a:buClr>
              <a:buSzPct val="95000"/>
              <a:buFontTx/>
              <a:buChar char="•"/>
              <a:tabLst/>
              <a:defRPr/>
            </a:pPr>
            <a:endParaRPr kumimoji="0" lang="en-US" sz="2400" b="0" i="0" u="none" strike="noStrike" kern="0" cap="none" spc="0" normalizeH="0" baseline="0" noProof="0" dirty="0">
              <a:ln>
                <a:noFill/>
              </a:ln>
              <a:solidFill>
                <a:schemeClr val="tx2"/>
              </a:solidFill>
              <a:effectLst/>
              <a:uLnTx/>
              <a:uFillTx/>
              <a:latin typeface="Arial"/>
              <a:ea typeface="ＭＳ Ｐゴシック" pitchFamily="-109" charset="-128"/>
              <a:cs typeface="ＭＳ Ｐゴシック" pitchFamily="-109" charset="-128"/>
            </a:endParaRPr>
          </a:p>
        </p:txBody>
      </p:sp>
      <p:sp>
        <p:nvSpPr>
          <p:cNvPr id="2" name="Bent Arrow 1"/>
          <p:cNvSpPr/>
          <p:nvPr/>
        </p:nvSpPr>
        <p:spPr>
          <a:xfrm rot="16200000">
            <a:off x="6643450" y="4611450"/>
            <a:ext cx="279400" cy="454500"/>
          </a:xfrm>
          <a:prstGeom prst="bentArrow">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Up Arrow 2"/>
          <p:cNvSpPr/>
          <p:nvPr/>
        </p:nvSpPr>
        <p:spPr>
          <a:xfrm>
            <a:off x="6506925" y="3505200"/>
            <a:ext cx="97950" cy="304800"/>
          </a:xfrm>
          <a:prstGeom prst="upArrow">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2"/>
          <p:cNvSpPr>
            <a:spLocks noGrp="1" noChangeArrowheads="1"/>
          </p:cNvSpPr>
          <p:nvPr>
            <p:ph type="title"/>
          </p:nvPr>
        </p:nvSpPr>
        <p:spPr>
          <a:xfrm>
            <a:off x="533400" y="352425"/>
            <a:ext cx="8394700" cy="835025"/>
          </a:xfrm>
        </p:spPr>
        <p:txBody>
          <a:bodyPr/>
          <a:lstStyle/>
          <a:p>
            <a:pPr marL="171450" lvl="0" indent="-171450">
              <a:spcBef>
                <a:spcPct val="20000"/>
              </a:spcBef>
              <a:defRPr/>
            </a:pPr>
            <a:r>
              <a:rPr lang="en-US" sz="2800" dirty="0" smtClean="0"/>
              <a:t>Flow-Through System Benefits</a:t>
            </a:r>
            <a:endParaRPr lang="en-US" sz="2800" dirty="0"/>
          </a:p>
        </p:txBody>
      </p:sp>
      <p:sp>
        <p:nvSpPr>
          <p:cNvPr id="10" name="TextBox 9"/>
          <p:cNvSpPr txBox="1"/>
          <p:nvPr/>
        </p:nvSpPr>
        <p:spPr>
          <a:xfrm>
            <a:off x="7617882" y="157455"/>
            <a:ext cx="1310218" cy="369332"/>
          </a:xfrm>
          <a:prstGeom prst="rect">
            <a:avLst/>
          </a:prstGeom>
          <a:noFill/>
        </p:spPr>
        <p:txBody>
          <a:bodyPr wrap="square" rtlCol="0">
            <a:spAutoFit/>
          </a:bodyPr>
          <a:lstStyle/>
          <a:p>
            <a:r>
              <a:rPr lang="en-US" dirty="0" smtClean="0"/>
              <a:t>IPS – 15- 21</a:t>
            </a:r>
            <a:endParaRPr lang="en-US" dirty="0"/>
          </a:p>
        </p:txBody>
      </p:sp>
    </p:spTree>
    <p:custDataLst>
      <p:tags r:id="rId1"/>
    </p:custDataLst>
    <p:extLst>
      <p:ext uri="{BB962C8B-B14F-4D97-AF65-F5344CB8AC3E}">
        <p14:creationId xmlns:p14="http://schemas.microsoft.com/office/powerpoint/2010/main" val="3351369340"/>
      </p:ext>
    </p:extLst>
  </p:cSld>
  <p:clrMapOvr>
    <a:masterClrMapping/>
  </p:clrMapOvr>
  <mc:AlternateContent xmlns:mc="http://schemas.openxmlformats.org/markup-compatibility/2006" xmlns:p14="http://schemas.microsoft.com/office/powerpoint/2010/main">
    <mc:Choice Requires="p14">
      <p:transition spd="slow" p14:dur="2000" advTm="21757"/>
    </mc:Choice>
    <mc:Fallback xmlns="">
      <p:transition spd="slow" advTm="217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8045388" y="5362853"/>
            <a:ext cx="914400" cy="381000"/>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Rectangle 73"/>
          <p:cNvSpPr/>
          <p:nvPr/>
        </p:nvSpPr>
        <p:spPr>
          <a:xfrm>
            <a:off x="207146" y="1288742"/>
            <a:ext cx="914400" cy="304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Content Placeholder 32"/>
          <p:cNvSpPr>
            <a:spLocks noGrp="1"/>
          </p:cNvSpPr>
          <p:nvPr>
            <p:ph idx="1"/>
          </p:nvPr>
        </p:nvSpPr>
        <p:spPr>
          <a:xfrm>
            <a:off x="427038" y="1341438"/>
            <a:ext cx="3763962" cy="4830762"/>
          </a:xfrm>
        </p:spPr>
        <p:txBody>
          <a:bodyPr/>
          <a:lstStyle/>
          <a:p>
            <a:r>
              <a:rPr lang="en-US" sz="1600" b="1" u="sng" dirty="0" smtClean="0"/>
              <a:t>FBIV</a:t>
            </a:r>
            <a:r>
              <a:rPr lang="en-US" sz="1600" dirty="0" smtClean="0"/>
              <a:t>:  acts </a:t>
            </a:r>
            <a:r>
              <a:rPr lang="en-US" sz="1600" dirty="0"/>
              <a:t>as packer setting device and includes lower end to open a fluid path to gun valve / firing system after FBIV </a:t>
            </a:r>
            <a:r>
              <a:rPr lang="en-US" sz="1600" dirty="0" smtClean="0"/>
              <a:t>opens (this “arms” the system)</a:t>
            </a:r>
            <a:endParaRPr lang="en-US" sz="1600" dirty="0"/>
          </a:p>
          <a:p>
            <a:endParaRPr lang="en-US" sz="1600" dirty="0" smtClean="0"/>
          </a:p>
          <a:p>
            <a:r>
              <a:rPr lang="en-US" sz="1600" b="1" u="sng" dirty="0" smtClean="0"/>
              <a:t>FHV</a:t>
            </a:r>
            <a:r>
              <a:rPr lang="en-US" sz="1600" dirty="0" smtClean="0"/>
              <a:t>: isolates internal explosive components from wellbore fluid; unlocks with firing pressure and drives firing pins in head; fully opens after detonation</a:t>
            </a:r>
            <a:endParaRPr lang="en-US" sz="1400" dirty="0"/>
          </a:p>
          <a:p>
            <a:endParaRPr lang="en-US" sz="1600" dirty="0" smtClean="0"/>
          </a:p>
          <a:p>
            <a:r>
              <a:rPr lang="en-US" sz="1600" b="1" u="sng" dirty="0" smtClean="0"/>
              <a:t>Firing head</a:t>
            </a:r>
            <a:r>
              <a:rPr lang="en-US" sz="1600" dirty="0" smtClean="0"/>
              <a:t>:  contains firing pins, initiators and time delay fuses that initiate detonating cord to guns; arranged concentrically for open ID</a:t>
            </a:r>
          </a:p>
          <a:p>
            <a:endParaRPr lang="en-US" sz="1600" dirty="0"/>
          </a:p>
          <a:p>
            <a:r>
              <a:rPr lang="en-US" sz="1600" b="1" u="sng" dirty="0"/>
              <a:t>Gun system </a:t>
            </a:r>
            <a:r>
              <a:rPr lang="en-US" sz="1600" dirty="0"/>
              <a:t>with disappearing charge tube and retention systems.</a:t>
            </a:r>
          </a:p>
          <a:p>
            <a:endParaRPr lang="en-US" dirty="0"/>
          </a:p>
        </p:txBody>
      </p:sp>
      <p:sp>
        <p:nvSpPr>
          <p:cNvPr id="17" name="Rectangle 2"/>
          <p:cNvSpPr>
            <a:spLocks noGrp="1" noChangeArrowheads="1"/>
          </p:cNvSpPr>
          <p:nvPr>
            <p:ph type="title"/>
          </p:nvPr>
        </p:nvSpPr>
        <p:spPr>
          <a:xfrm>
            <a:off x="533400" y="352425"/>
            <a:ext cx="8394700" cy="835025"/>
          </a:xfrm>
        </p:spPr>
        <p:txBody>
          <a:bodyPr/>
          <a:lstStyle/>
          <a:p>
            <a:pPr eaLnBrk="1" hangingPunct="1"/>
            <a:r>
              <a:rPr lang="en-US" dirty="0" smtClean="0"/>
              <a:t>FTPS:  System Function</a:t>
            </a:r>
          </a:p>
        </p:txBody>
      </p:sp>
      <p:sp>
        <p:nvSpPr>
          <p:cNvPr id="2" name="TextBox 1"/>
          <p:cNvSpPr txBox="1"/>
          <p:nvPr/>
        </p:nvSpPr>
        <p:spPr>
          <a:xfrm>
            <a:off x="4754880" y="6262447"/>
            <a:ext cx="1257300" cy="246221"/>
          </a:xfrm>
          <a:prstGeom prst="rect">
            <a:avLst/>
          </a:prstGeom>
          <a:noFill/>
        </p:spPr>
        <p:txBody>
          <a:bodyPr wrap="square" rtlCol="0">
            <a:spAutoFit/>
          </a:bodyPr>
          <a:lstStyle/>
          <a:p>
            <a:r>
              <a:rPr lang="en-US" sz="1000" dirty="0" smtClean="0"/>
              <a:t>Pre-Detonation</a:t>
            </a:r>
            <a:endParaRPr lang="en-US" sz="1000"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4848" y="1288742"/>
            <a:ext cx="2730500" cy="4913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649658" y="6294109"/>
            <a:ext cx="1257300" cy="246221"/>
          </a:xfrm>
          <a:prstGeom prst="rect">
            <a:avLst/>
          </a:prstGeom>
          <a:noFill/>
        </p:spPr>
        <p:txBody>
          <a:bodyPr wrap="square" rtlCol="0">
            <a:spAutoFit/>
          </a:bodyPr>
          <a:lstStyle/>
          <a:p>
            <a:r>
              <a:rPr lang="en-US" sz="1000" dirty="0" smtClean="0"/>
              <a:t>Post-Detonation</a:t>
            </a:r>
            <a:endParaRPr lang="en-US" sz="1000" dirty="0"/>
          </a:p>
        </p:txBody>
      </p:sp>
      <p:sp>
        <p:nvSpPr>
          <p:cNvPr id="9" name="TextBox 8"/>
          <p:cNvSpPr txBox="1"/>
          <p:nvPr/>
        </p:nvSpPr>
        <p:spPr>
          <a:xfrm>
            <a:off x="7617882" y="148988"/>
            <a:ext cx="1310218" cy="369332"/>
          </a:xfrm>
          <a:prstGeom prst="rect">
            <a:avLst/>
          </a:prstGeom>
          <a:noFill/>
        </p:spPr>
        <p:txBody>
          <a:bodyPr wrap="square" rtlCol="0">
            <a:spAutoFit/>
          </a:bodyPr>
          <a:lstStyle/>
          <a:p>
            <a:r>
              <a:rPr lang="en-US" dirty="0" smtClean="0"/>
              <a:t>IPS – 15- 21</a:t>
            </a:r>
            <a:endParaRPr lang="en-US" dirty="0"/>
          </a:p>
        </p:txBody>
      </p:sp>
    </p:spTree>
    <p:custDataLst>
      <p:tags r:id="rId1"/>
    </p:custDataLst>
    <p:extLst>
      <p:ext uri="{BB962C8B-B14F-4D97-AF65-F5344CB8AC3E}">
        <p14:creationId xmlns:p14="http://schemas.microsoft.com/office/powerpoint/2010/main" val="2850043613"/>
      </p:ext>
    </p:extLst>
  </p:cSld>
  <p:clrMapOvr>
    <a:masterClrMapping/>
  </p:clrMapOvr>
  <mc:AlternateContent xmlns:mc="http://schemas.openxmlformats.org/markup-compatibility/2006" xmlns:p14="http://schemas.microsoft.com/office/powerpoint/2010/main">
    <mc:Choice Requires="p14">
      <p:transition spd="slow" p14:dur="2000" advTm="32520"/>
    </mc:Choice>
    <mc:Fallback xmlns="">
      <p:transition spd="slow" advTm="3252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FTPS Upper Assembly</a:t>
            </a:r>
            <a:endParaRPr lang="en-US" dirty="0"/>
          </a:p>
        </p:txBody>
      </p:sp>
      <p:pic>
        <p:nvPicPr>
          <p:cNvPr id="9220" name="Picture 4"/>
          <p:cNvPicPr>
            <a:picLocks noChangeAspect="1" noChangeArrowheads="1"/>
          </p:cNvPicPr>
          <p:nvPr/>
        </p:nvPicPr>
        <p:blipFill>
          <a:blip r:embed="rId3" cstate="print"/>
          <a:srcRect/>
          <a:stretch>
            <a:fillRect/>
          </a:stretch>
        </p:blipFill>
        <p:spPr bwMode="auto">
          <a:xfrm>
            <a:off x="57875" y="2990795"/>
            <a:ext cx="8935656" cy="2543175"/>
          </a:xfrm>
          <a:prstGeom prst="rect">
            <a:avLst/>
          </a:prstGeom>
          <a:noFill/>
          <a:ln w="9525">
            <a:noFill/>
            <a:miter lim="800000"/>
            <a:headEnd/>
            <a:tailEnd/>
          </a:ln>
        </p:spPr>
      </p:pic>
      <p:cxnSp>
        <p:nvCxnSpPr>
          <p:cNvPr id="7" name="Straight Arrow Connector 6"/>
          <p:cNvCxnSpPr>
            <a:stCxn id="21" idx="2"/>
          </p:cNvCxnSpPr>
          <p:nvPr/>
        </p:nvCxnSpPr>
        <p:spPr>
          <a:xfrm>
            <a:off x="7228390" y="1860893"/>
            <a:ext cx="1350684" cy="22020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518705" y="2025570"/>
            <a:ext cx="300941" cy="19445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6134582" y="2569580"/>
            <a:ext cx="814389" cy="14373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041722" y="2662177"/>
            <a:ext cx="478723" cy="15646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167832" y="2018211"/>
            <a:ext cx="2343873" cy="646331"/>
          </a:xfrm>
          <a:prstGeom prst="rect">
            <a:avLst/>
          </a:prstGeom>
        </p:spPr>
        <p:txBody>
          <a:bodyPr wrap="square">
            <a:spAutoFit/>
          </a:bodyPr>
          <a:lstStyle/>
          <a:p>
            <a:r>
              <a:rPr lang="en-US" dirty="0" smtClean="0"/>
              <a:t>Full Bore Isolation Valve (FBIV)</a:t>
            </a:r>
          </a:p>
        </p:txBody>
      </p:sp>
      <p:sp>
        <p:nvSpPr>
          <p:cNvPr id="17" name="Rectangle 16"/>
          <p:cNvSpPr/>
          <p:nvPr/>
        </p:nvSpPr>
        <p:spPr>
          <a:xfrm>
            <a:off x="2199189" y="1580301"/>
            <a:ext cx="2777923" cy="369332"/>
          </a:xfrm>
          <a:prstGeom prst="rect">
            <a:avLst/>
          </a:prstGeom>
        </p:spPr>
        <p:txBody>
          <a:bodyPr wrap="square">
            <a:spAutoFit/>
          </a:bodyPr>
          <a:lstStyle/>
          <a:p>
            <a:r>
              <a:rPr lang="en-US" dirty="0" smtClean="0"/>
              <a:t>Firing Head Valve (FHV)</a:t>
            </a:r>
          </a:p>
        </p:txBody>
      </p:sp>
      <p:sp>
        <p:nvSpPr>
          <p:cNvPr id="19" name="Rectangle 18"/>
          <p:cNvSpPr/>
          <p:nvPr/>
        </p:nvSpPr>
        <p:spPr>
          <a:xfrm>
            <a:off x="5222111" y="2149389"/>
            <a:ext cx="1375459" cy="369332"/>
          </a:xfrm>
          <a:prstGeom prst="rect">
            <a:avLst/>
          </a:prstGeom>
        </p:spPr>
        <p:txBody>
          <a:bodyPr wrap="square">
            <a:spAutoFit/>
          </a:bodyPr>
          <a:lstStyle/>
          <a:p>
            <a:r>
              <a:rPr lang="en-US" dirty="0" smtClean="0"/>
              <a:t>Firing Head </a:t>
            </a:r>
          </a:p>
        </p:txBody>
      </p:sp>
      <p:sp>
        <p:nvSpPr>
          <p:cNvPr id="21" name="Rectangle 20"/>
          <p:cNvSpPr/>
          <p:nvPr/>
        </p:nvSpPr>
        <p:spPr>
          <a:xfrm>
            <a:off x="5312780" y="1491561"/>
            <a:ext cx="3831220" cy="369332"/>
          </a:xfrm>
          <a:prstGeom prst="rect">
            <a:avLst/>
          </a:prstGeom>
        </p:spPr>
        <p:txBody>
          <a:bodyPr wrap="square">
            <a:spAutoFit/>
          </a:bodyPr>
          <a:lstStyle/>
          <a:p>
            <a:r>
              <a:rPr lang="en-US" dirty="0" smtClean="0"/>
              <a:t>Firing Head / Blank Gun Adapter </a:t>
            </a:r>
          </a:p>
        </p:txBody>
      </p:sp>
      <p:sp>
        <p:nvSpPr>
          <p:cNvPr id="12" name="TextBox 11"/>
          <p:cNvSpPr txBox="1"/>
          <p:nvPr/>
        </p:nvSpPr>
        <p:spPr>
          <a:xfrm>
            <a:off x="7617882" y="148988"/>
            <a:ext cx="1310218" cy="369332"/>
          </a:xfrm>
          <a:prstGeom prst="rect">
            <a:avLst/>
          </a:prstGeom>
          <a:noFill/>
        </p:spPr>
        <p:txBody>
          <a:bodyPr wrap="square" rtlCol="0">
            <a:spAutoFit/>
          </a:bodyPr>
          <a:lstStyle/>
          <a:p>
            <a:r>
              <a:rPr lang="en-US" dirty="0" smtClean="0"/>
              <a:t>IPS – 15- 21</a:t>
            </a:r>
            <a:endParaRPr lang="en-US" dirty="0"/>
          </a:p>
        </p:txBody>
      </p:sp>
    </p:spTree>
    <p:extLst>
      <p:ext uri="{BB962C8B-B14F-4D97-AF65-F5344CB8AC3E}">
        <p14:creationId xmlns:p14="http://schemas.microsoft.com/office/powerpoint/2010/main" val="2180030976"/>
      </p:ext>
    </p:extLst>
  </p:cSld>
  <p:clrMapOvr>
    <a:masterClrMapping/>
  </p:clrMapOvr>
  <mc:AlternateContent xmlns:mc="http://schemas.openxmlformats.org/markup-compatibility/2006" xmlns:p14="http://schemas.microsoft.com/office/powerpoint/2010/main">
    <mc:Choice Requires="p14">
      <p:transition spd="slow" p14:dur="2000" advTm="14359"/>
    </mc:Choice>
    <mc:Fallback xmlns="">
      <p:transition spd="slow" advTm="1435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srcRect/>
          <a:stretch>
            <a:fillRect/>
          </a:stretch>
        </p:blipFill>
        <p:spPr bwMode="auto">
          <a:xfrm>
            <a:off x="287356" y="1900052"/>
            <a:ext cx="8690570" cy="347130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FTPS Function Discussion—Primary Actuation</a:t>
            </a:r>
            <a:endParaRPr lang="en-US" dirty="0"/>
          </a:p>
        </p:txBody>
      </p:sp>
      <p:sp>
        <p:nvSpPr>
          <p:cNvPr id="3" name="TextBox 2"/>
          <p:cNvSpPr txBox="1"/>
          <p:nvPr/>
        </p:nvSpPr>
        <p:spPr>
          <a:xfrm>
            <a:off x="1582055" y="5529943"/>
            <a:ext cx="6328229" cy="923330"/>
          </a:xfrm>
          <a:prstGeom prst="rect">
            <a:avLst/>
          </a:prstGeom>
          <a:noFill/>
        </p:spPr>
        <p:txBody>
          <a:bodyPr wrap="square" rtlCol="0">
            <a:spAutoFit/>
          </a:bodyPr>
          <a:lstStyle/>
          <a:p>
            <a:r>
              <a:rPr lang="en-US" dirty="0" smtClean="0"/>
              <a:t>After FBIV opens, primary pins pull back, allowing fluid to be exposed to rupture discs; once discs burst, fluid goes through gun drills and unlocks gun valve mandrel</a:t>
            </a:r>
            <a:endParaRPr lang="en-US" dirty="0"/>
          </a:p>
        </p:txBody>
      </p:sp>
      <p:cxnSp>
        <p:nvCxnSpPr>
          <p:cNvPr id="5" name="Straight Arrow Connector 4"/>
          <p:cNvCxnSpPr/>
          <p:nvPr/>
        </p:nvCxnSpPr>
        <p:spPr>
          <a:xfrm flipH="1">
            <a:off x="1175657" y="2728686"/>
            <a:ext cx="100148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008742" y="2218046"/>
            <a:ext cx="1778002" cy="338554"/>
          </a:xfrm>
          <a:prstGeom prst="rect">
            <a:avLst/>
          </a:prstGeom>
          <a:noFill/>
        </p:spPr>
        <p:txBody>
          <a:bodyPr wrap="square" rtlCol="0">
            <a:spAutoFit/>
          </a:bodyPr>
          <a:lstStyle/>
          <a:p>
            <a:r>
              <a:rPr lang="en-US" sz="1600" dirty="0" smtClean="0">
                <a:solidFill>
                  <a:srgbClr val="FFFFFF"/>
                </a:solidFill>
              </a:rPr>
              <a:t>Pins pull back</a:t>
            </a:r>
            <a:endParaRPr lang="en-US" sz="1600" dirty="0">
              <a:solidFill>
                <a:srgbClr val="FFFFFF"/>
              </a:solidFill>
            </a:endParaRPr>
          </a:p>
        </p:txBody>
      </p:sp>
      <p:cxnSp>
        <p:nvCxnSpPr>
          <p:cNvPr id="9" name="Straight Arrow Connector 8"/>
          <p:cNvCxnSpPr/>
          <p:nvPr/>
        </p:nvCxnSpPr>
        <p:spPr>
          <a:xfrm flipH="1">
            <a:off x="2490789" y="3738563"/>
            <a:ext cx="681036" cy="5905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258291" y="3207304"/>
            <a:ext cx="2489201" cy="584775"/>
          </a:xfrm>
          <a:prstGeom prst="rect">
            <a:avLst/>
          </a:prstGeom>
          <a:noFill/>
        </p:spPr>
        <p:txBody>
          <a:bodyPr wrap="square" rtlCol="0">
            <a:spAutoFit/>
          </a:bodyPr>
          <a:lstStyle/>
          <a:p>
            <a:r>
              <a:rPr lang="en-US" sz="1600" dirty="0" smtClean="0">
                <a:solidFill>
                  <a:srgbClr val="FFFFFF"/>
                </a:solidFill>
              </a:rPr>
              <a:t>Rupture discs (2 primary, 1 secondary)</a:t>
            </a:r>
            <a:endParaRPr lang="en-US" sz="1600" dirty="0">
              <a:solidFill>
                <a:srgbClr val="FFFFFF"/>
              </a:solidFill>
            </a:endParaRPr>
          </a:p>
        </p:txBody>
      </p:sp>
      <p:cxnSp>
        <p:nvCxnSpPr>
          <p:cNvPr id="13" name="Straight Arrow Connector 12"/>
          <p:cNvCxnSpPr/>
          <p:nvPr/>
        </p:nvCxnSpPr>
        <p:spPr>
          <a:xfrm flipH="1">
            <a:off x="6543304" y="1884143"/>
            <a:ext cx="2640" cy="7165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032666" y="4635583"/>
            <a:ext cx="2885704" cy="738664"/>
          </a:xfrm>
          <a:prstGeom prst="rect">
            <a:avLst/>
          </a:prstGeom>
          <a:noFill/>
        </p:spPr>
        <p:txBody>
          <a:bodyPr wrap="square" rtlCol="0">
            <a:spAutoFit/>
          </a:bodyPr>
          <a:lstStyle/>
          <a:p>
            <a:r>
              <a:rPr lang="en-US" sz="1400" b="1" dirty="0" smtClean="0"/>
              <a:t>Locking ring pushed up by fluid, allowing lock ring to release mandrel</a:t>
            </a:r>
            <a:endParaRPr lang="en-US" sz="1400" b="1" dirty="0"/>
          </a:p>
        </p:txBody>
      </p:sp>
      <p:cxnSp>
        <p:nvCxnSpPr>
          <p:cNvPr id="19" name="Straight Arrow Connector 18"/>
          <p:cNvCxnSpPr/>
          <p:nvPr/>
        </p:nvCxnSpPr>
        <p:spPr>
          <a:xfrm flipH="1">
            <a:off x="8055100" y="4403767"/>
            <a:ext cx="50074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715009" y="1201269"/>
            <a:ext cx="2716472" cy="738664"/>
          </a:xfrm>
          <a:prstGeom prst="rect">
            <a:avLst/>
          </a:prstGeom>
          <a:noFill/>
        </p:spPr>
        <p:txBody>
          <a:bodyPr wrap="square" rtlCol="0">
            <a:spAutoFit/>
          </a:bodyPr>
          <a:lstStyle/>
          <a:p>
            <a:r>
              <a:rPr lang="en-US" sz="1400" b="1" dirty="0" smtClean="0"/>
              <a:t>Gun drill for fluid by-pass to primary unlocking mechanism</a:t>
            </a:r>
            <a:endParaRPr lang="en-US" sz="1400" b="1" dirty="0"/>
          </a:p>
        </p:txBody>
      </p:sp>
      <p:cxnSp>
        <p:nvCxnSpPr>
          <p:cNvPr id="18" name="Straight Arrow Connector 17"/>
          <p:cNvCxnSpPr/>
          <p:nvPr/>
        </p:nvCxnSpPr>
        <p:spPr>
          <a:xfrm flipH="1" flipV="1">
            <a:off x="2490788" y="2781300"/>
            <a:ext cx="561171" cy="4844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617882" y="148988"/>
            <a:ext cx="1310218" cy="369332"/>
          </a:xfrm>
          <a:prstGeom prst="rect">
            <a:avLst/>
          </a:prstGeom>
          <a:noFill/>
        </p:spPr>
        <p:txBody>
          <a:bodyPr wrap="square" rtlCol="0">
            <a:spAutoFit/>
          </a:bodyPr>
          <a:lstStyle/>
          <a:p>
            <a:r>
              <a:rPr lang="en-US" dirty="0" smtClean="0"/>
              <a:t>IPS – 15- 21</a:t>
            </a:r>
            <a:endParaRPr lang="en-US" dirty="0"/>
          </a:p>
        </p:txBody>
      </p:sp>
    </p:spTree>
    <p:extLst>
      <p:ext uri="{BB962C8B-B14F-4D97-AF65-F5344CB8AC3E}">
        <p14:creationId xmlns:p14="http://schemas.microsoft.com/office/powerpoint/2010/main" val="1231046321"/>
      </p:ext>
    </p:extLst>
  </p:cSld>
  <p:clrMapOvr>
    <a:masterClrMapping/>
  </p:clrMapOvr>
  <mc:AlternateContent xmlns:mc="http://schemas.openxmlformats.org/markup-compatibility/2006" xmlns:p14="http://schemas.microsoft.com/office/powerpoint/2010/main">
    <mc:Choice Requires="p14">
      <p:transition spd="slow" p14:dur="2000" advTm="19587"/>
    </mc:Choice>
    <mc:Fallback xmlns="">
      <p:transition spd="slow" advTm="1958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724395" y="2024247"/>
            <a:ext cx="7802088" cy="2667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FTPS Function </a:t>
            </a:r>
            <a:r>
              <a:rPr lang="en-US" dirty="0"/>
              <a:t>Discussion—Primary Actuation</a:t>
            </a:r>
          </a:p>
        </p:txBody>
      </p:sp>
      <p:sp>
        <p:nvSpPr>
          <p:cNvPr id="4" name="TextBox 3"/>
          <p:cNvSpPr txBox="1"/>
          <p:nvPr/>
        </p:nvSpPr>
        <p:spPr>
          <a:xfrm>
            <a:off x="1463302" y="4913745"/>
            <a:ext cx="6328229" cy="1200329"/>
          </a:xfrm>
          <a:prstGeom prst="rect">
            <a:avLst/>
          </a:prstGeom>
          <a:noFill/>
        </p:spPr>
        <p:txBody>
          <a:bodyPr wrap="square" rtlCol="0">
            <a:spAutoFit/>
          </a:bodyPr>
          <a:lstStyle/>
          <a:p>
            <a:r>
              <a:rPr lang="en-US" dirty="0" smtClean="0"/>
              <a:t>Piston area of entire gun valve flapper pushes gun valve mandrel down (power spring pushes mandrel upward but is easily overcome by piston area since below flapper is atmospheric </a:t>
            </a:r>
            <a:r>
              <a:rPr lang="en-US" dirty="0" err="1" smtClean="0"/>
              <a:t>pressue</a:t>
            </a:r>
            <a:r>
              <a:rPr lang="en-US" dirty="0" smtClean="0"/>
              <a:t>)</a:t>
            </a:r>
            <a:endParaRPr lang="en-US" dirty="0"/>
          </a:p>
        </p:txBody>
      </p:sp>
      <p:sp>
        <p:nvSpPr>
          <p:cNvPr id="5" name="TextBox 4"/>
          <p:cNvSpPr txBox="1"/>
          <p:nvPr/>
        </p:nvSpPr>
        <p:spPr>
          <a:xfrm>
            <a:off x="0" y="1406944"/>
            <a:ext cx="1687286" cy="523220"/>
          </a:xfrm>
          <a:prstGeom prst="rect">
            <a:avLst/>
          </a:prstGeom>
          <a:noFill/>
        </p:spPr>
        <p:txBody>
          <a:bodyPr wrap="square" rtlCol="0">
            <a:spAutoFit/>
          </a:bodyPr>
          <a:lstStyle/>
          <a:p>
            <a:r>
              <a:rPr lang="en-US" sz="1400" dirty="0" smtClean="0"/>
              <a:t>Wellbore hydrostatic</a:t>
            </a:r>
            <a:endParaRPr lang="en-US" sz="1400" dirty="0"/>
          </a:p>
        </p:txBody>
      </p:sp>
      <p:cxnSp>
        <p:nvCxnSpPr>
          <p:cNvPr id="6" name="Straight Arrow Connector 5"/>
          <p:cNvCxnSpPr/>
          <p:nvPr/>
        </p:nvCxnSpPr>
        <p:spPr>
          <a:xfrm>
            <a:off x="498764" y="2054431"/>
            <a:ext cx="760020" cy="11281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983020" y="1333712"/>
            <a:ext cx="1687286" cy="523220"/>
          </a:xfrm>
          <a:prstGeom prst="rect">
            <a:avLst/>
          </a:prstGeom>
          <a:noFill/>
        </p:spPr>
        <p:txBody>
          <a:bodyPr wrap="square" rtlCol="0">
            <a:spAutoFit/>
          </a:bodyPr>
          <a:lstStyle/>
          <a:p>
            <a:r>
              <a:rPr lang="en-US" sz="1400" dirty="0" smtClean="0"/>
              <a:t>Power spring is compressed</a:t>
            </a:r>
            <a:endParaRPr lang="en-US" sz="1400" dirty="0"/>
          </a:p>
        </p:txBody>
      </p:sp>
      <p:cxnSp>
        <p:nvCxnSpPr>
          <p:cNvPr id="8" name="Straight Arrow Connector 7"/>
          <p:cNvCxnSpPr/>
          <p:nvPr/>
        </p:nvCxnSpPr>
        <p:spPr>
          <a:xfrm>
            <a:off x="7468675" y="1821307"/>
            <a:ext cx="452167" cy="6250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617882" y="148988"/>
            <a:ext cx="1310218" cy="369332"/>
          </a:xfrm>
          <a:prstGeom prst="rect">
            <a:avLst/>
          </a:prstGeom>
          <a:noFill/>
        </p:spPr>
        <p:txBody>
          <a:bodyPr wrap="square" rtlCol="0">
            <a:spAutoFit/>
          </a:bodyPr>
          <a:lstStyle/>
          <a:p>
            <a:r>
              <a:rPr lang="en-US" dirty="0" smtClean="0"/>
              <a:t>IPS – 15- 21</a:t>
            </a:r>
            <a:endParaRPr lang="en-US" dirty="0"/>
          </a:p>
        </p:txBody>
      </p:sp>
    </p:spTree>
    <p:extLst>
      <p:ext uri="{BB962C8B-B14F-4D97-AF65-F5344CB8AC3E}">
        <p14:creationId xmlns:p14="http://schemas.microsoft.com/office/powerpoint/2010/main" val="2901113798"/>
      </p:ext>
    </p:extLst>
  </p:cSld>
  <p:clrMapOvr>
    <a:masterClrMapping/>
  </p:clrMapOvr>
  <mc:AlternateContent xmlns:mc="http://schemas.openxmlformats.org/markup-compatibility/2006" xmlns:p14="http://schemas.microsoft.com/office/powerpoint/2010/main">
    <mc:Choice Requires="p14">
      <p:transition spd="slow" p14:dur="2000" advTm="15041"/>
    </mc:Choice>
    <mc:Fallback xmlns="">
      <p:transition spd="slow" advTm="15041"/>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3.5|3.2|5.1|3.2"/>
</p:tagLst>
</file>

<file path=ppt/tags/tag2.xml><?xml version="1.0" encoding="utf-8"?>
<p:tagLst xmlns:a="http://schemas.openxmlformats.org/drawingml/2006/main" xmlns:r="http://schemas.openxmlformats.org/officeDocument/2006/relationships" xmlns:p="http://schemas.openxmlformats.org/presentationml/2006/main">
  <p:tag name="TIMING" val="|5|3.7"/>
</p:tagLst>
</file>

<file path=ppt/tags/tag3.xml><?xml version="1.0" encoding="utf-8"?>
<p:tagLst xmlns:a="http://schemas.openxmlformats.org/drawingml/2006/main" xmlns:r="http://schemas.openxmlformats.org/officeDocument/2006/relationships" xmlns:p="http://schemas.openxmlformats.org/presentationml/2006/main">
  <p:tag name="TIMING" val="|5.6|5.6"/>
</p:tagLst>
</file>

<file path=ppt/tags/tag4.xml><?xml version="1.0" encoding="utf-8"?>
<p:tagLst xmlns:a="http://schemas.openxmlformats.org/drawingml/2006/main" xmlns:r="http://schemas.openxmlformats.org/officeDocument/2006/relationships" xmlns:p="http://schemas.openxmlformats.org/presentationml/2006/main">
  <p:tag name="TIMING" val="|5.3|5.7|10|8.3"/>
</p:tagLst>
</file>

<file path=ppt/tags/tag5.xml><?xml version="1.0" encoding="utf-8"?>
<p:tagLst xmlns:a="http://schemas.openxmlformats.org/drawingml/2006/main" xmlns:r="http://schemas.openxmlformats.org/officeDocument/2006/relationships" xmlns:p="http://schemas.openxmlformats.org/presentationml/2006/main">
  <p:tag name="TIMING" val="|3.7"/>
</p:tagLst>
</file>

<file path=ppt/tags/tag6.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2014.Presentation(4-3)_Light">
  <a:themeElements>
    <a:clrScheme name="Baker Colors">
      <a:dk1>
        <a:sysClr val="windowText" lastClr="000000"/>
      </a:dk1>
      <a:lt1>
        <a:sysClr val="window" lastClr="FFFFFF"/>
      </a:lt1>
      <a:dk2>
        <a:srgbClr val="005ABB"/>
      </a:dk2>
      <a:lt2>
        <a:srgbClr val="FFFFFE"/>
      </a:lt2>
      <a:accent1>
        <a:srgbClr val="005ABB"/>
      </a:accent1>
      <a:accent2>
        <a:srgbClr val="F6C31A"/>
      </a:accent2>
      <a:accent3>
        <a:srgbClr val="008EC8"/>
      </a:accent3>
      <a:accent4>
        <a:srgbClr val="E37422"/>
      </a:accent4>
      <a:accent5>
        <a:srgbClr val="66BC29"/>
      </a:accent5>
      <a:accent6>
        <a:srgbClr val="B6B5B0"/>
      </a:accent6>
      <a:hlink>
        <a:srgbClr val="005ABB"/>
      </a:hlink>
      <a:folHlink>
        <a:srgbClr val="00A0D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olidFill>
            <a:srgbClr val="FF0000"/>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3541F1032EF548B4243379E68C3FAE" ma:contentTypeVersion="0" ma:contentTypeDescription="Create a new document." ma:contentTypeScope="" ma:versionID="eebfab97dfe4e3f69ee2753c6d17740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840942-7B76-486C-804B-3EFCBA11053D}">
  <ds:schemaRefs>
    <ds:schemaRef ds:uri="http://purl.org/dc/elements/1.1/"/>
    <ds:schemaRef ds:uri="http://www.w3.org/XML/1998/namespace"/>
    <ds:schemaRef ds:uri="http://schemas.microsoft.com/office/2006/documentManagement/types"/>
    <ds:schemaRef ds:uri="http://purl.org/dc/dcmitype/"/>
    <ds:schemaRef ds:uri="http://schemas.microsoft.com/office/infopath/2007/PartnerControls"/>
    <ds:schemaRef ds:uri="http://purl.org/dc/term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131F98C4-A831-4A7E-A537-681AF84B3C27}">
  <ds:schemaRefs>
    <ds:schemaRef ds:uri="http://schemas.microsoft.com/sharepoint/v3/contenttype/forms"/>
  </ds:schemaRefs>
</ds:datastoreItem>
</file>

<file path=customXml/itemProps3.xml><?xml version="1.0" encoding="utf-8"?>
<ds:datastoreItem xmlns:ds="http://schemas.openxmlformats.org/officeDocument/2006/customXml" ds:itemID="{9A7A174A-562A-4D0B-9F8F-9EA00F21AA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2014.Presentation(4-3)_Light</Template>
  <TotalTime>9898</TotalTime>
  <Words>2142</Words>
  <Application>Microsoft Office PowerPoint</Application>
  <PresentationFormat>On-screen Show (4:3)</PresentationFormat>
  <Paragraphs>245</Paragraphs>
  <Slides>30</Slides>
  <Notes>22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2014.Presentation(4-3)_Light</vt:lpstr>
      <vt:lpstr>2015 International Perforating Symposium  The Renaissance Hotel, Amsterdam  Tuesday thru Thursday, May 19-21, 2015 </vt:lpstr>
      <vt:lpstr>Flow Through Perforating System Discussion Topics</vt:lpstr>
      <vt:lpstr>Standard Tubing Conveyed Perforating (TCP) Methods</vt:lpstr>
      <vt:lpstr>Variations in Field Conditions versus Lab Conditions</vt:lpstr>
      <vt:lpstr>Flow-Through System Benefits</vt:lpstr>
      <vt:lpstr>FTPS:  System Function</vt:lpstr>
      <vt:lpstr>FTPS Upper Assembly</vt:lpstr>
      <vt:lpstr>FTPS Function Discussion—Primary Actuation</vt:lpstr>
      <vt:lpstr>FTPS Function Discussion—Primary Actuation</vt:lpstr>
      <vt:lpstr>FTPS Function Discussion—Primary Actuation</vt:lpstr>
      <vt:lpstr>FTPS Function Discussion—Secondary Actuation</vt:lpstr>
      <vt:lpstr>FTPS Function Discussion—Primary Actuation</vt:lpstr>
      <vt:lpstr>FTPS: Firing Head Components</vt:lpstr>
      <vt:lpstr>FTPS: Firing Head Components</vt:lpstr>
      <vt:lpstr>FTPS Gun Components</vt:lpstr>
      <vt:lpstr>FTPS: Charges and Charge Tube</vt:lpstr>
      <vt:lpstr>Lab and Ballistics Range Testing</vt:lpstr>
      <vt:lpstr>Charge Tube Time/Temp Response – Composite Data</vt:lpstr>
      <vt:lpstr>Time/Temperature Operational Envelope</vt:lpstr>
      <vt:lpstr>Time/Temperature Operational Envelope</vt:lpstr>
      <vt:lpstr>Proof of Concept</vt:lpstr>
      <vt:lpstr>Qualification Testing – Case History</vt:lpstr>
      <vt:lpstr>Controlled Field Test</vt:lpstr>
      <vt:lpstr>Controlled Field Test</vt:lpstr>
      <vt:lpstr>Controlled Field Test</vt:lpstr>
      <vt:lpstr>Path Forward</vt:lpstr>
      <vt:lpstr>FTPS:  Initial Candidate Selection</vt:lpstr>
      <vt:lpstr>FTPS Summary</vt:lpstr>
      <vt:lpstr>Acknowledgement</vt:lpstr>
      <vt:lpstr>Questions and Discussion</vt:lpstr>
    </vt:vector>
  </TitlesOfParts>
  <Company>Baker Hughes Incorporated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IPS Software Systems</dc:title>
  <dc:creator>Garabed Yeriazarian</dc:creator>
  <cp:lastModifiedBy>Baker Hughes Incorporated</cp:lastModifiedBy>
  <cp:revision>224</cp:revision>
  <cp:lastPrinted>2014-02-21T16:42:43Z</cp:lastPrinted>
  <dcterms:created xsi:type="dcterms:W3CDTF">2014-02-13T13:13:28Z</dcterms:created>
  <dcterms:modified xsi:type="dcterms:W3CDTF">2015-05-20T02:31:35Z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0x0101009F3541F1032EF548B4243379E68C3FAE</vt:lpwstr>
  </property>
  <property fmtid="{D5CDD505-2E9C-101B-9397-08002B2CF9AE}" pid="3" name="entGeography">
    <vt:lpwstr/>
  </property>
  <property fmtid="{D5CDD505-2E9C-101B-9397-08002B2CF9AE}" pid="4" name="entMarketSegment">
    <vt:lpwstr/>
  </property>
  <property fmtid="{D5CDD505-2E9C-101B-9397-08002B2CF9AE}" pid="5" name="entProductService">
    <vt:lpwstr/>
  </property>
</Properties>
</file>