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86" r:id="rId3"/>
    <p:sldId id="280" r:id="rId4"/>
    <p:sldId id="300" r:id="rId5"/>
    <p:sldId id="301" r:id="rId6"/>
    <p:sldId id="299" r:id="rId7"/>
    <p:sldId id="302" r:id="rId8"/>
    <p:sldId id="304" r:id="rId9"/>
    <p:sldId id="303" r:id="rId10"/>
    <p:sldId id="305" r:id="rId11"/>
    <p:sldId id="306" r:id="rId12"/>
    <p:sldId id="307" r:id="rId13"/>
    <p:sldId id="309" r:id="rId14"/>
    <p:sldId id="308" r:id="rId15"/>
    <p:sldId id="310" r:id="rId16"/>
    <p:sldId id="295" r:id="rId17"/>
    <p:sldId id="312" r:id="rId18"/>
    <p:sldId id="313" r:id="rId1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A3"/>
    <a:srgbClr val="606A74"/>
    <a:srgbClr val="1E82A3"/>
    <a:srgbClr val="4BACC6"/>
    <a:srgbClr val="C8E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94" y="-5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8D4B7B-DB7B-4CB8-A9AB-531CF4082FFC}"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1B642-1125-4F02-ABB3-19C47341BF82}" type="slidenum">
              <a:rPr lang="en-US" smtClean="0"/>
              <a:t>‹#›</a:t>
            </a:fld>
            <a:endParaRPr lang="en-US"/>
          </a:p>
        </p:txBody>
      </p:sp>
    </p:spTree>
    <p:extLst>
      <p:ext uri="{BB962C8B-B14F-4D97-AF65-F5344CB8AC3E}">
        <p14:creationId xmlns:p14="http://schemas.microsoft.com/office/powerpoint/2010/main" val="262912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D4B7B-DB7B-4CB8-A9AB-531CF4082FFC}"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1B642-1125-4F02-ABB3-19C47341BF82}" type="slidenum">
              <a:rPr lang="en-US" smtClean="0"/>
              <a:t>‹#›</a:t>
            </a:fld>
            <a:endParaRPr lang="en-US"/>
          </a:p>
        </p:txBody>
      </p:sp>
    </p:spTree>
    <p:extLst>
      <p:ext uri="{BB962C8B-B14F-4D97-AF65-F5344CB8AC3E}">
        <p14:creationId xmlns:p14="http://schemas.microsoft.com/office/powerpoint/2010/main" val="64958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D4B7B-DB7B-4CB8-A9AB-531CF4082FFC}"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1B642-1125-4F02-ABB3-19C47341BF82}" type="slidenum">
              <a:rPr lang="en-US" smtClean="0"/>
              <a:t>‹#›</a:t>
            </a:fld>
            <a:endParaRPr lang="en-US"/>
          </a:p>
        </p:txBody>
      </p:sp>
    </p:spTree>
    <p:extLst>
      <p:ext uri="{BB962C8B-B14F-4D97-AF65-F5344CB8AC3E}">
        <p14:creationId xmlns:p14="http://schemas.microsoft.com/office/powerpoint/2010/main" val="35011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D4B7B-DB7B-4CB8-A9AB-531CF4082FFC}"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1B642-1125-4F02-ABB3-19C47341BF82}" type="slidenum">
              <a:rPr lang="en-US" smtClean="0"/>
              <a:t>‹#›</a:t>
            </a:fld>
            <a:endParaRPr lang="en-US"/>
          </a:p>
        </p:txBody>
      </p:sp>
    </p:spTree>
    <p:extLst>
      <p:ext uri="{BB962C8B-B14F-4D97-AF65-F5344CB8AC3E}">
        <p14:creationId xmlns:p14="http://schemas.microsoft.com/office/powerpoint/2010/main" val="220314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8D4B7B-DB7B-4CB8-A9AB-531CF4082FFC}"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1B642-1125-4F02-ABB3-19C47341BF82}" type="slidenum">
              <a:rPr lang="en-US" smtClean="0"/>
              <a:t>‹#›</a:t>
            </a:fld>
            <a:endParaRPr lang="en-US"/>
          </a:p>
        </p:txBody>
      </p:sp>
    </p:spTree>
    <p:extLst>
      <p:ext uri="{BB962C8B-B14F-4D97-AF65-F5344CB8AC3E}">
        <p14:creationId xmlns:p14="http://schemas.microsoft.com/office/powerpoint/2010/main" val="302958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8D4B7B-DB7B-4CB8-A9AB-531CF4082FFC}"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1B642-1125-4F02-ABB3-19C47341BF82}" type="slidenum">
              <a:rPr lang="en-US" smtClean="0"/>
              <a:t>‹#›</a:t>
            </a:fld>
            <a:endParaRPr lang="en-US"/>
          </a:p>
        </p:txBody>
      </p:sp>
    </p:spTree>
    <p:extLst>
      <p:ext uri="{BB962C8B-B14F-4D97-AF65-F5344CB8AC3E}">
        <p14:creationId xmlns:p14="http://schemas.microsoft.com/office/powerpoint/2010/main" val="423576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8D4B7B-DB7B-4CB8-A9AB-531CF4082FFC}" type="datetimeFigureOut">
              <a:rPr lang="en-US" smtClean="0"/>
              <a:t>5/18/2015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41B642-1125-4F02-ABB3-19C47341BF82}" type="slidenum">
              <a:rPr lang="en-US" smtClean="0"/>
              <a:t>‹#›</a:t>
            </a:fld>
            <a:endParaRPr lang="en-US"/>
          </a:p>
        </p:txBody>
      </p:sp>
    </p:spTree>
    <p:extLst>
      <p:ext uri="{BB962C8B-B14F-4D97-AF65-F5344CB8AC3E}">
        <p14:creationId xmlns:p14="http://schemas.microsoft.com/office/powerpoint/2010/main" val="259068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8D4B7B-DB7B-4CB8-A9AB-531CF4082FFC}" type="datetimeFigureOut">
              <a:rPr lang="en-US" smtClean="0"/>
              <a:t>5/18/2015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41B642-1125-4F02-ABB3-19C47341BF82}" type="slidenum">
              <a:rPr lang="en-US" smtClean="0"/>
              <a:t>‹#›</a:t>
            </a:fld>
            <a:endParaRPr lang="en-US"/>
          </a:p>
        </p:txBody>
      </p:sp>
    </p:spTree>
    <p:extLst>
      <p:ext uri="{BB962C8B-B14F-4D97-AF65-F5344CB8AC3E}">
        <p14:creationId xmlns:p14="http://schemas.microsoft.com/office/powerpoint/2010/main" val="347828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D4B7B-DB7B-4CB8-A9AB-531CF4082FFC}" type="datetimeFigureOut">
              <a:rPr lang="en-US" smtClean="0"/>
              <a:t>5/18/2015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41B642-1125-4F02-ABB3-19C47341BF82}" type="slidenum">
              <a:rPr lang="en-US" smtClean="0"/>
              <a:t>‹#›</a:t>
            </a:fld>
            <a:endParaRPr lang="en-US"/>
          </a:p>
        </p:txBody>
      </p:sp>
    </p:spTree>
    <p:extLst>
      <p:ext uri="{BB962C8B-B14F-4D97-AF65-F5344CB8AC3E}">
        <p14:creationId xmlns:p14="http://schemas.microsoft.com/office/powerpoint/2010/main" val="16569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D4B7B-DB7B-4CB8-A9AB-531CF4082FFC}"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1B642-1125-4F02-ABB3-19C47341BF82}" type="slidenum">
              <a:rPr lang="en-US" smtClean="0"/>
              <a:t>‹#›</a:t>
            </a:fld>
            <a:endParaRPr lang="en-US"/>
          </a:p>
        </p:txBody>
      </p:sp>
    </p:spTree>
    <p:extLst>
      <p:ext uri="{BB962C8B-B14F-4D97-AF65-F5344CB8AC3E}">
        <p14:creationId xmlns:p14="http://schemas.microsoft.com/office/powerpoint/2010/main" val="206813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D4B7B-DB7B-4CB8-A9AB-531CF4082FFC}"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1B642-1125-4F02-ABB3-19C47341BF82}" type="slidenum">
              <a:rPr lang="en-US" smtClean="0"/>
              <a:t>‹#›</a:t>
            </a:fld>
            <a:endParaRPr lang="en-US"/>
          </a:p>
        </p:txBody>
      </p:sp>
    </p:spTree>
    <p:extLst>
      <p:ext uri="{BB962C8B-B14F-4D97-AF65-F5344CB8AC3E}">
        <p14:creationId xmlns:p14="http://schemas.microsoft.com/office/powerpoint/2010/main" val="296484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D4B7B-DB7B-4CB8-A9AB-531CF4082FFC}" type="datetimeFigureOut">
              <a:rPr lang="en-US" smtClean="0"/>
              <a:t>5/18/2015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1B642-1125-4F02-ABB3-19C47341BF82}" type="slidenum">
              <a:rPr lang="en-US" smtClean="0"/>
              <a:t>‹#›</a:t>
            </a:fld>
            <a:endParaRPr lang="en-US"/>
          </a:p>
        </p:txBody>
      </p:sp>
    </p:spTree>
    <p:extLst>
      <p:ext uri="{BB962C8B-B14F-4D97-AF65-F5344CB8AC3E}">
        <p14:creationId xmlns:p14="http://schemas.microsoft.com/office/powerpoint/2010/main" val="2926197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cid:image001.jpg@01CFA04B.4EACE9E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7.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9.wdp"/><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jpeg"/><Relationship Id="rId5" Type="http://schemas.microsoft.com/office/2007/relationships/hdphoto" Target="../media/hdphoto13.wdp"/><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cid:image001.jpg@01CFA04B.4EACE9E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3.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4724400" y="4429191"/>
            <a:ext cx="3571874" cy="1020296"/>
          </a:xfrm>
          <a:prstGeom prst="rect">
            <a:avLst/>
          </a:prstGeom>
          <a:noFill/>
          <a:ln w="9525">
            <a:noFill/>
            <a:miter lim="800000"/>
            <a:headEnd/>
            <a:tailEnd/>
          </a:ln>
        </p:spPr>
      </p:pic>
      <p:sp>
        <p:nvSpPr>
          <p:cNvPr id="3074" name="Rectangle 3"/>
          <p:cNvSpPr>
            <a:spLocks noGrp="1" noChangeArrowheads="1"/>
          </p:cNvSpPr>
          <p:nvPr>
            <p:ph type="subTitle" idx="1"/>
          </p:nvPr>
        </p:nvSpPr>
        <p:spPr>
          <a:xfrm>
            <a:off x="5041715" y="5334000"/>
            <a:ext cx="3600450" cy="360363"/>
          </a:xfrm>
        </p:spPr>
        <p:txBody>
          <a:bodyPr>
            <a:normAutofit/>
          </a:bodyPr>
          <a:lstStyle/>
          <a:p>
            <a:pPr eaLnBrk="1" hangingPunct="1"/>
            <a:r>
              <a:rPr lang="en-GB" sz="1400" dirty="0" smtClean="0">
                <a:solidFill>
                  <a:srgbClr val="606A74"/>
                </a:solidFill>
                <a:latin typeface="Gill Sans MT" pitchFamily="34" charset="0"/>
              </a:rPr>
              <a:t>WELL FLOW MANAGEMENT</a:t>
            </a:r>
            <a:r>
              <a:rPr lang="en-GB" sz="1400" baseline="30000" dirty="0" smtClean="0">
                <a:solidFill>
                  <a:srgbClr val="606A74"/>
                </a:solidFill>
                <a:latin typeface="Gill Sans MT" pitchFamily="34" charset="0"/>
              </a:rPr>
              <a:t>TM</a:t>
            </a:r>
            <a:endParaRPr lang="en-US" sz="1400" dirty="0" smtClean="0">
              <a:solidFill>
                <a:srgbClr val="606A74"/>
              </a:solidFill>
              <a:latin typeface="Gill Sans MT" pitchFamily="34" charset="0"/>
            </a:endParaRPr>
          </a:p>
        </p:txBody>
      </p:sp>
      <p:sp>
        <p:nvSpPr>
          <p:cNvPr id="2" name="TextBox 1"/>
          <p:cNvSpPr txBox="1"/>
          <p:nvPr/>
        </p:nvSpPr>
        <p:spPr>
          <a:xfrm>
            <a:off x="1323974" y="3315325"/>
            <a:ext cx="6677025" cy="1169551"/>
          </a:xfrm>
          <a:prstGeom prst="rect">
            <a:avLst/>
          </a:prstGeom>
          <a:noFill/>
        </p:spPr>
        <p:txBody>
          <a:bodyPr wrap="square" rtlCol="0">
            <a:spAutoFit/>
          </a:bodyPr>
          <a:lstStyle/>
          <a:p>
            <a:pPr algn="ctr"/>
            <a:r>
              <a:rPr lang="en-US" sz="2400" b="1" dirty="0">
                <a:solidFill>
                  <a:srgbClr val="606A74"/>
                </a:solidFill>
              </a:rPr>
              <a:t>Agitating Explosives in Extended Reach Wells </a:t>
            </a:r>
            <a:r>
              <a:rPr lang="en-US" sz="2400" b="1" dirty="0" smtClean="0">
                <a:solidFill>
                  <a:srgbClr val="606A74"/>
                </a:solidFill>
              </a:rPr>
              <a:t>–</a:t>
            </a:r>
          </a:p>
          <a:p>
            <a:pPr algn="ctr"/>
            <a:r>
              <a:rPr lang="en-US" sz="2400" b="1" dirty="0" smtClean="0">
                <a:solidFill>
                  <a:srgbClr val="606A74"/>
                </a:solidFill>
              </a:rPr>
              <a:t> </a:t>
            </a:r>
            <a:r>
              <a:rPr lang="en-US" sz="2400" b="1" dirty="0">
                <a:solidFill>
                  <a:srgbClr val="606A74"/>
                </a:solidFill>
              </a:rPr>
              <a:t>A Good Idea?</a:t>
            </a:r>
            <a:r>
              <a:rPr lang="en-GB" sz="2200" b="1" dirty="0" smtClean="0">
                <a:solidFill>
                  <a:srgbClr val="606A74"/>
                </a:solidFill>
                <a:latin typeface="Arial" pitchFamily="34" charset="0"/>
                <a:cs typeface="Arial" pitchFamily="34" charset="0"/>
              </a:rPr>
              <a:t> </a:t>
            </a:r>
            <a:endParaRPr lang="en-US" sz="2200" b="1" dirty="0">
              <a:solidFill>
                <a:srgbClr val="606A74"/>
              </a:solidFill>
              <a:latin typeface="Arial" pitchFamily="34" charset="0"/>
              <a:cs typeface="Arial" pitchFamily="34" charset="0"/>
            </a:endParaRPr>
          </a:p>
          <a:p>
            <a:pPr algn="ctr"/>
            <a:endParaRPr lang="en-US" sz="2200" b="1" dirty="0">
              <a:solidFill>
                <a:srgbClr val="606A74"/>
              </a:solidFill>
              <a:latin typeface="Arial" pitchFamily="34" charset="0"/>
              <a:cs typeface="Arial" pitchFamily="34" charset="0"/>
            </a:endParaRPr>
          </a:p>
        </p:txBody>
      </p:sp>
      <p:sp>
        <p:nvSpPr>
          <p:cNvPr id="5" name="Rectangle 4"/>
          <p:cNvSpPr/>
          <p:nvPr/>
        </p:nvSpPr>
        <p:spPr>
          <a:xfrm>
            <a:off x="5089340" y="609600"/>
            <a:ext cx="3505200" cy="2015936"/>
          </a:xfrm>
          <a:prstGeom prst="rect">
            <a:avLst/>
          </a:prstGeom>
        </p:spPr>
        <p:txBody>
          <a:bodyPr wrap="square">
            <a:spAutoFit/>
          </a:bodyPr>
          <a:lstStyle/>
          <a:p>
            <a:pPr algn="ctr">
              <a:spcAft>
                <a:spcPts val="600"/>
              </a:spcAft>
            </a:pPr>
            <a:r>
              <a:rPr lang="en-US" sz="2400" dirty="0" smtClean="0">
                <a:solidFill>
                  <a:srgbClr val="1E82A3"/>
                </a:solidFill>
                <a:latin typeface="Arial Black" pitchFamily="34" charset="0"/>
              </a:rPr>
              <a:t>INTERNATIONAL PERFORATING SYMPOSIUM </a:t>
            </a:r>
            <a:r>
              <a:rPr lang="en-US" sz="2400" dirty="0">
                <a:solidFill>
                  <a:srgbClr val="1E82A3"/>
                </a:solidFill>
                <a:latin typeface="Arial Black" pitchFamily="34" charset="0"/>
              </a:rPr>
              <a:t>EUROPE</a:t>
            </a:r>
            <a:endParaRPr lang="en-US" sz="2400" dirty="0" smtClean="0">
              <a:solidFill>
                <a:srgbClr val="1E82A3"/>
              </a:solidFill>
              <a:latin typeface="Arial Black" pitchFamily="34" charset="0"/>
            </a:endParaRPr>
          </a:p>
          <a:p>
            <a:pPr algn="ctr">
              <a:spcAft>
                <a:spcPts val="600"/>
              </a:spcAft>
            </a:pPr>
            <a:r>
              <a:rPr lang="en-US" sz="2400" dirty="0" smtClean="0">
                <a:solidFill>
                  <a:srgbClr val="1E82A3"/>
                </a:solidFill>
                <a:latin typeface="Arial Black" pitchFamily="34" charset="0"/>
              </a:rPr>
              <a:t>2015</a:t>
            </a:r>
          </a:p>
        </p:txBody>
      </p:sp>
      <p:cxnSp>
        <p:nvCxnSpPr>
          <p:cNvPr id="8" name="Straight Connector 7"/>
          <p:cNvCxnSpPr/>
          <p:nvPr/>
        </p:nvCxnSpPr>
        <p:spPr>
          <a:xfrm>
            <a:off x="1752600" y="4267200"/>
            <a:ext cx="5715000" cy="0"/>
          </a:xfrm>
          <a:prstGeom prst="line">
            <a:avLst/>
          </a:prstGeom>
          <a:ln>
            <a:solidFill>
              <a:srgbClr val="1E82A3"/>
            </a:solidFill>
          </a:ln>
        </p:spPr>
        <p:style>
          <a:lnRef idx="1">
            <a:schemeClr val="accent1"/>
          </a:lnRef>
          <a:fillRef idx="0">
            <a:schemeClr val="accent1"/>
          </a:fillRef>
          <a:effectRef idx="0">
            <a:schemeClr val="accent1"/>
          </a:effectRef>
          <a:fontRef idx="minor">
            <a:schemeClr val="tx1"/>
          </a:fontRef>
        </p:style>
      </p:cxnSp>
      <p:pic>
        <p:nvPicPr>
          <p:cNvPr id="1026" name="Picture 2" descr="http://econintersect.com/images/2013/6/81792308shale-oil-and-gas-global-map-2013-june.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951" b="7205"/>
          <a:stretch/>
        </p:blipFill>
        <p:spPr bwMode="auto">
          <a:xfrm>
            <a:off x="685800" y="609600"/>
            <a:ext cx="4403540" cy="2505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53000" y="5715000"/>
            <a:ext cx="3913983" cy="646331"/>
          </a:xfrm>
          <a:prstGeom prst="rect">
            <a:avLst/>
          </a:prstGeom>
        </p:spPr>
        <p:txBody>
          <a:bodyPr wrap="square">
            <a:spAutoFit/>
          </a:bodyPr>
          <a:lstStyle/>
          <a:p>
            <a:pPr algn="ctr"/>
            <a:r>
              <a:rPr lang="en-US" b="1" dirty="0">
                <a:solidFill>
                  <a:srgbClr val="1E82A3"/>
                </a:solidFill>
                <a:latin typeface="Arial" pitchFamily="34" charset="0"/>
                <a:cs typeface="Arial" pitchFamily="34" charset="0"/>
              </a:rPr>
              <a:t>Kerry </a:t>
            </a:r>
            <a:r>
              <a:rPr lang="en-US" b="1" dirty="0" smtClean="0">
                <a:solidFill>
                  <a:srgbClr val="1E82A3"/>
                </a:solidFill>
                <a:latin typeface="Arial" pitchFamily="34" charset="0"/>
                <a:cs typeface="Arial" pitchFamily="34" charset="0"/>
              </a:rPr>
              <a:t>Daly</a:t>
            </a:r>
          </a:p>
          <a:p>
            <a:pPr algn="ctr"/>
            <a:r>
              <a:rPr lang="en-US" b="1" dirty="0" smtClean="0">
                <a:solidFill>
                  <a:srgbClr val="1E82A3"/>
                </a:solidFill>
                <a:latin typeface="Arial" pitchFamily="34" charset="0"/>
                <a:cs typeface="Arial" pitchFamily="34" charset="0"/>
              </a:rPr>
              <a:t>Global </a:t>
            </a:r>
            <a:r>
              <a:rPr lang="en-US" b="1" dirty="0">
                <a:solidFill>
                  <a:srgbClr val="1E82A3"/>
                </a:solidFill>
                <a:latin typeface="Arial" pitchFamily="34" charset="0"/>
                <a:cs typeface="Arial" pitchFamily="34" charset="0"/>
              </a:rPr>
              <a:t>BD Manager- DST TCP</a:t>
            </a:r>
            <a:endParaRPr lang="en-US" dirty="0">
              <a:solidFill>
                <a:srgbClr val="1E82A3"/>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95866"/>
            <a:ext cx="33528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ChangeArrowheads="1"/>
          </p:cNvSpPr>
          <p:nvPr/>
        </p:nvSpPr>
        <p:spPr bwMode="auto">
          <a:xfrm>
            <a:off x="1066800" y="5715000"/>
            <a:ext cx="19800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Jack Kolle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808080"/>
                </a:solidFill>
                <a:effectLst/>
                <a:latin typeface="Arial" pitchFamily="34" charset="0"/>
                <a:ea typeface="Calibri" pitchFamily="34" charset="0"/>
                <a:cs typeface="Times New Roman" pitchFamily="18" charset="0"/>
              </a:rPr>
              <a:t>General Manager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Description: cid:image004.jpg@01CCD083.B0E62DF0"/>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38200" y="5340022"/>
            <a:ext cx="2528579" cy="2804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p:nvSpPr>
        <p:spPr bwMode="auto">
          <a:xfrm>
            <a:off x="0"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646464"/>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646464"/>
                </a:solidFill>
                <a:effectLst/>
                <a:latin typeface="Arial" pitchFamily="34" charset="0"/>
                <a:ea typeface="Calibri" pitchFamily="34" charset="0"/>
                <a:cs typeface="Arial" pitchFamily="34" charset="0"/>
              </a:rPr>
              <a:t/>
            </a:r>
            <a:br>
              <a:rPr kumimoji="0" lang="en-US" sz="1000" b="0" i="0" u="none" strike="noStrike" cap="none" normalizeH="0" baseline="0" smtClean="0">
                <a:ln>
                  <a:noFill/>
                </a:ln>
                <a:solidFill>
                  <a:srgbClr val="646464"/>
                </a:solidFill>
                <a:effectLst/>
                <a:latin typeface="Arial" pitchFamily="34" charset="0"/>
                <a:ea typeface="Calibri" pitchFamily="34" charset="0"/>
                <a:cs typeface="Arial" pitchFamily="34" charset="0"/>
              </a:rPr>
            </a:br>
            <a:r>
              <a:rPr kumimoji="0" lang="en-US" sz="1000" b="0" i="0" u="none" strike="noStrike" cap="none" normalizeH="0" baseline="0" smtClean="0">
                <a:ln>
                  <a:noFill/>
                </a:ln>
                <a:solidFill>
                  <a:srgbClr val="646464"/>
                </a:solidFill>
                <a:effectLst/>
                <a:latin typeface="Arial" pitchFamily="34" charset="0"/>
                <a:ea typeface="Calibri" pitchFamily="34" charset="0"/>
                <a:cs typeface="Arial" pitchFamily="34" charset="0"/>
              </a:rPr>
              <a:t/>
            </a:r>
            <a:br>
              <a:rPr kumimoji="0" lang="en-US" sz="1000" b="0" i="0" u="none" strike="noStrike" cap="none" normalizeH="0" baseline="0" smtClean="0">
                <a:ln>
                  <a:noFill/>
                </a:ln>
                <a:solidFill>
                  <a:srgbClr val="646464"/>
                </a:solidFill>
                <a:effectLst/>
                <a:latin typeface="Arial" pitchFamily="34" charset="0"/>
                <a:ea typeface="Calibri"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6324600" y="2712482"/>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Tree>
    <p:extLst>
      <p:ext uri="{BB962C8B-B14F-4D97-AF65-F5344CB8AC3E}">
        <p14:creationId xmlns:p14="http://schemas.microsoft.com/office/powerpoint/2010/main" val="3229957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32920" y="1149194"/>
            <a:ext cx="8758680" cy="4416594"/>
          </a:xfrm>
          <a:prstGeom prst="rect">
            <a:avLst/>
          </a:prstGeom>
          <a:noFill/>
        </p:spPr>
        <p:txBody>
          <a:bodyPr wrap="square" rtlCol="0">
            <a:spAutoFit/>
          </a:bodyPr>
          <a:lstStyle/>
          <a:p>
            <a:pPr>
              <a:spcAft>
                <a:spcPts val="600"/>
              </a:spcAft>
              <a:tabLst>
                <a:tab pos="171450" algn="l"/>
              </a:tabLst>
            </a:pPr>
            <a:r>
              <a:rPr lang="en-US" sz="1600" b="1" dirty="0">
                <a:solidFill>
                  <a:srgbClr val="1E82A3"/>
                </a:solidFill>
              </a:rPr>
              <a:t>Analysis of Current System:</a:t>
            </a:r>
          </a:p>
          <a:p>
            <a:pPr marL="228600" indent="-228600">
              <a:spcAft>
                <a:spcPts val="600"/>
              </a:spcAft>
              <a:buFont typeface="Arial" pitchFamily="34" charset="0"/>
              <a:buChar char="•"/>
              <a:tabLst>
                <a:tab pos="171450" algn="l"/>
              </a:tabLst>
            </a:pPr>
            <a:r>
              <a:rPr lang="en-US" sz="1600" dirty="0" smtClean="0"/>
              <a:t>Requires two separate runs for clean-out and TCP</a:t>
            </a:r>
          </a:p>
          <a:p>
            <a:pPr marL="228600" indent="-228600">
              <a:spcAft>
                <a:spcPts val="600"/>
              </a:spcAft>
              <a:buFont typeface="Arial" pitchFamily="34" charset="0"/>
              <a:buChar char="•"/>
              <a:tabLst>
                <a:tab pos="171450" algn="l"/>
              </a:tabLst>
            </a:pPr>
            <a:r>
              <a:rPr lang="en-US" sz="1600" dirty="0" smtClean="0"/>
              <a:t>Water Hammer with circulation ports must be run above TCP assembly</a:t>
            </a:r>
          </a:p>
          <a:p>
            <a:pPr marL="228600" indent="-228600">
              <a:spcAft>
                <a:spcPts val="600"/>
              </a:spcAft>
              <a:buFont typeface="Arial" pitchFamily="34" charset="0"/>
              <a:buChar char="•"/>
              <a:tabLst>
                <a:tab pos="171450" algn="l"/>
              </a:tabLst>
            </a:pPr>
            <a:r>
              <a:rPr lang="en-US" sz="1600" dirty="0" smtClean="0"/>
              <a:t>This leaves 30-40 feet of guns being bullheaded in with no flow support (not effective for cleaning).</a:t>
            </a:r>
            <a:endParaRPr lang="en-US" sz="1600" dirty="0"/>
          </a:p>
          <a:p>
            <a:pPr marL="228600" indent="-228600">
              <a:spcAft>
                <a:spcPts val="600"/>
              </a:spcAft>
              <a:buFont typeface="Arial" pitchFamily="34" charset="0"/>
              <a:buChar char="•"/>
              <a:tabLst>
                <a:tab pos="171450" algn="l"/>
              </a:tabLst>
            </a:pPr>
            <a:r>
              <a:rPr lang="en-US" sz="1600" dirty="0" smtClean="0"/>
              <a:t>Better option would be to move the Water Hammer/ Circulating Port/ Clean-out tools below</a:t>
            </a:r>
          </a:p>
          <a:p>
            <a:pPr>
              <a:spcAft>
                <a:spcPts val="600"/>
              </a:spcAft>
              <a:tabLst>
                <a:tab pos="171450" algn="l"/>
              </a:tabLst>
            </a:pPr>
            <a:endParaRPr lang="en-US" sz="1600" b="1" dirty="0" smtClean="0">
              <a:solidFill>
                <a:srgbClr val="1E82A3"/>
              </a:solidFill>
            </a:endParaRPr>
          </a:p>
          <a:p>
            <a:pPr>
              <a:spcAft>
                <a:spcPts val="600"/>
              </a:spcAft>
              <a:tabLst>
                <a:tab pos="171450" algn="l"/>
              </a:tabLst>
            </a:pPr>
            <a:endParaRPr lang="en-US" sz="1600" b="1" dirty="0">
              <a:solidFill>
                <a:srgbClr val="1E82A3"/>
              </a:solidFill>
            </a:endParaRPr>
          </a:p>
          <a:p>
            <a:pPr>
              <a:spcAft>
                <a:spcPts val="600"/>
              </a:spcAft>
              <a:tabLst>
                <a:tab pos="171450" algn="l"/>
              </a:tabLst>
            </a:pPr>
            <a:endParaRPr lang="en-US" sz="800" b="1" dirty="0" smtClean="0">
              <a:solidFill>
                <a:srgbClr val="1E82A3"/>
              </a:solidFill>
            </a:endParaRPr>
          </a:p>
          <a:p>
            <a:pPr>
              <a:spcAft>
                <a:spcPts val="600"/>
              </a:spcAft>
              <a:tabLst>
                <a:tab pos="171450" algn="l"/>
              </a:tabLst>
            </a:pPr>
            <a:r>
              <a:rPr lang="en-US" sz="1600" b="1" dirty="0" smtClean="0">
                <a:solidFill>
                  <a:srgbClr val="1E82A3"/>
                </a:solidFill>
              </a:rPr>
              <a:t>One-Trip System (US Patent #7650947):</a:t>
            </a:r>
          </a:p>
          <a:p>
            <a:pPr marL="285750" indent="-285750">
              <a:spcAft>
                <a:spcPts val="600"/>
              </a:spcAft>
              <a:buFont typeface="Arial" pitchFamily="34" charset="0"/>
              <a:buChar char="•"/>
              <a:tabLst>
                <a:tab pos="171450" algn="l"/>
              </a:tabLst>
            </a:pPr>
            <a:r>
              <a:rPr lang="en-US" sz="1600" dirty="0" smtClean="0"/>
              <a:t>One-trip design eliminates 1 coiled tubing run- combines Water Hammer/ Clean-Out/ TCP</a:t>
            </a:r>
          </a:p>
          <a:p>
            <a:pPr marL="285750" indent="-285750">
              <a:spcAft>
                <a:spcPts val="600"/>
              </a:spcAft>
              <a:buFont typeface="Arial" pitchFamily="34" charset="0"/>
              <a:buChar char="•"/>
              <a:tabLst>
                <a:tab pos="171450" algn="l"/>
              </a:tabLst>
            </a:pPr>
            <a:r>
              <a:rPr lang="en-US" sz="1600" dirty="0" smtClean="0"/>
              <a:t>Full flow tubing (1.50 ID) parallel to guns optimizes performance of Water Hammer/ Clean- out Tools</a:t>
            </a:r>
          </a:p>
          <a:p>
            <a:pPr marL="285750" indent="-285750">
              <a:spcAft>
                <a:spcPts val="600"/>
              </a:spcAft>
              <a:buFont typeface="Arial" pitchFamily="34" charset="0"/>
              <a:buChar char="•"/>
              <a:tabLst>
                <a:tab pos="171450" algn="l"/>
              </a:tabLst>
            </a:pPr>
            <a:r>
              <a:rPr lang="en-US" sz="1600" dirty="0" smtClean="0"/>
              <a:t>Annular pressure activated firing head- rupture disk + pins for dual safety</a:t>
            </a:r>
          </a:p>
          <a:p>
            <a:pPr marL="285750" indent="-285750">
              <a:spcAft>
                <a:spcPts val="600"/>
              </a:spcAft>
              <a:buFont typeface="Arial" pitchFamily="34" charset="0"/>
              <a:buChar char="•"/>
              <a:tabLst>
                <a:tab pos="171450" algn="l"/>
              </a:tabLst>
            </a:pPr>
            <a:r>
              <a:rPr lang="en-US" sz="1600" dirty="0" smtClean="0"/>
              <a:t>Low-side BH gun to optimize EHD for establishing flow</a:t>
            </a:r>
            <a:endParaRPr lang="en-US" sz="1600" dirty="0"/>
          </a:p>
          <a:p>
            <a:pPr marL="228600" indent="-228600">
              <a:spcAft>
                <a:spcPts val="600"/>
              </a:spcAft>
              <a:buFont typeface="Arial" pitchFamily="34" charset="0"/>
              <a:buChar char="•"/>
              <a:tabLst>
                <a:tab pos="171450" algn="l"/>
              </a:tabLst>
            </a:pPr>
            <a:endParaRPr lang="en-US" sz="1600" dirty="0" smtClean="0"/>
          </a:p>
        </p:txBody>
      </p:sp>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2424" y="386090"/>
            <a:ext cx="6200775" cy="523220"/>
          </a:xfrm>
          <a:prstGeom prst="rect">
            <a:avLst/>
          </a:prstGeom>
          <a:noFill/>
        </p:spPr>
        <p:txBody>
          <a:bodyPr wrap="square" rtlCol="0">
            <a:spAutoFit/>
          </a:bodyPr>
          <a:lstStyle/>
          <a:p>
            <a:r>
              <a:rPr lang="en-US" sz="2800" dirty="0" smtClean="0">
                <a:solidFill>
                  <a:schemeClr val="bg1"/>
                </a:solidFill>
              </a:rPr>
              <a:t>Analysis/ Results</a:t>
            </a:r>
            <a:endParaRPr lang="en-US" sz="2800" dirty="0">
              <a:solidFill>
                <a:schemeClr val="bg1"/>
              </a:solidFill>
            </a:endParaRPr>
          </a:p>
        </p:txBody>
      </p:sp>
      <p:sp>
        <p:nvSpPr>
          <p:cNvPr id="2" name="Rectangle 1"/>
          <p:cNvSpPr/>
          <p:nvPr/>
        </p:nvSpPr>
        <p:spPr>
          <a:xfrm>
            <a:off x="7166105" y="1198491"/>
            <a:ext cx="39728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21"/>
          <p:cNvSpPr txBox="1"/>
          <p:nvPr/>
        </p:nvSpPr>
        <p:spPr>
          <a:xfrm>
            <a:off x="228600" y="5373750"/>
            <a:ext cx="281087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i="1" dirty="0" smtClean="0"/>
              <a:t>CT Connector/ Motor Head Assembly</a:t>
            </a:r>
          </a:p>
          <a:p>
            <a:pPr algn="ctr"/>
            <a:r>
              <a:rPr lang="en-US" sz="1200" i="1" dirty="0" smtClean="0"/>
              <a:t>(above)</a:t>
            </a:r>
            <a:endParaRPr lang="en-US" sz="1200" i="1" dirty="0"/>
          </a:p>
        </p:txBody>
      </p:sp>
      <p:sp>
        <p:nvSpPr>
          <p:cNvPr id="16" name="TextBox 23"/>
          <p:cNvSpPr txBox="1"/>
          <p:nvPr/>
        </p:nvSpPr>
        <p:spPr>
          <a:xfrm>
            <a:off x="6429549" y="6210333"/>
            <a:ext cx="232869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i="1" dirty="0" smtClean="0"/>
              <a:t>Water Hammer </a:t>
            </a:r>
            <a:r>
              <a:rPr lang="en-US" sz="1200" i="1" dirty="0"/>
              <a:t> </a:t>
            </a:r>
            <a:r>
              <a:rPr lang="en-US" sz="1200" i="1" dirty="0" smtClean="0"/>
              <a:t>/ Cleanout Tools</a:t>
            </a:r>
          </a:p>
          <a:p>
            <a:pPr algn="ctr"/>
            <a:r>
              <a:rPr lang="en-US" sz="1200" i="1" dirty="0" smtClean="0"/>
              <a:t>(below)</a:t>
            </a:r>
            <a:endParaRPr lang="en-US" sz="1200" i="1" dirty="0"/>
          </a:p>
        </p:txBody>
      </p:sp>
      <p:pic>
        <p:nvPicPr>
          <p:cNvPr id="19" name="Picture 18"/>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67749"/>
          <a:stretch/>
        </p:blipFill>
        <p:spPr bwMode="auto">
          <a:xfrm flipV="1">
            <a:off x="799822" y="6135413"/>
            <a:ext cx="3024698" cy="54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V="1">
            <a:off x="2876553" y="5205881"/>
            <a:ext cx="5456224" cy="69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2480"/>
          <a:stretch/>
        </p:blipFill>
        <p:spPr bwMode="auto">
          <a:xfrm flipV="1">
            <a:off x="3821501" y="6135413"/>
            <a:ext cx="2581018" cy="54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Connector 24"/>
          <p:cNvCxnSpPr/>
          <p:nvPr/>
        </p:nvCxnSpPr>
        <p:spPr>
          <a:xfrm>
            <a:off x="557177" y="5967879"/>
            <a:ext cx="8135769"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399631" y="5561372"/>
            <a:ext cx="2695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p:nvPr/>
        </p:nvCxnSpPr>
        <p:spPr>
          <a:xfrm>
            <a:off x="533401" y="6439970"/>
            <a:ext cx="20927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25" name="Straight Connector 5124"/>
          <p:cNvCxnSpPr/>
          <p:nvPr/>
        </p:nvCxnSpPr>
        <p:spPr>
          <a:xfrm>
            <a:off x="8669170" y="5561372"/>
            <a:ext cx="0" cy="4827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28" name="Straight Connector 5127"/>
          <p:cNvCxnSpPr/>
          <p:nvPr/>
        </p:nvCxnSpPr>
        <p:spPr>
          <a:xfrm>
            <a:off x="533401" y="6005979"/>
            <a:ext cx="0" cy="433991"/>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6"/>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69871"/>
          <a:stretch/>
        </p:blipFill>
        <p:spPr bwMode="auto">
          <a:xfrm rot="16200000">
            <a:off x="7077956" y="1824912"/>
            <a:ext cx="631404" cy="25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t="31255" b="1557"/>
          <a:stretch/>
        </p:blipFill>
        <p:spPr bwMode="auto">
          <a:xfrm rot="16200000">
            <a:off x="2881281" y="226813"/>
            <a:ext cx="631404" cy="579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a:xfrm>
            <a:off x="6755694" y="3028863"/>
            <a:ext cx="838200" cy="228601"/>
          </a:xfrm>
          <a:prstGeom prst="rect">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Rectangle 44"/>
          <p:cNvSpPr/>
          <p:nvPr/>
        </p:nvSpPr>
        <p:spPr>
          <a:xfrm>
            <a:off x="8202445" y="3039848"/>
            <a:ext cx="466725" cy="228601"/>
          </a:xfrm>
          <a:prstGeom prst="rect">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Oval 45"/>
          <p:cNvSpPr/>
          <p:nvPr/>
        </p:nvSpPr>
        <p:spPr>
          <a:xfrm>
            <a:off x="8364370" y="3048542"/>
            <a:ext cx="153391" cy="2112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Rectangle 16"/>
          <p:cNvSpPr/>
          <p:nvPr/>
        </p:nvSpPr>
        <p:spPr>
          <a:xfrm>
            <a:off x="1981200" y="3287613"/>
            <a:ext cx="2330766" cy="276999"/>
          </a:xfrm>
          <a:prstGeom prst="rect">
            <a:avLst/>
          </a:prstGeom>
        </p:spPr>
        <p:txBody>
          <a:bodyPr wrap="none">
            <a:spAutoFit/>
          </a:bodyPr>
          <a:lstStyle/>
          <a:p>
            <a:r>
              <a:rPr lang="en-US" sz="1200" i="1" dirty="0" smtClean="0"/>
              <a:t>BHA: Toe Gun Assembly with PAFH</a:t>
            </a:r>
            <a:endParaRPr lang="en-US" sz="1200" i="1" dirty="0"/>
          </a:p>
        </p:txBody>
      </p:sp>
      <p:sp>
        <p:nvSpPr>
          <p:cNvPr id="21" name="Rectangle 20"/>
          <p:cNvSpPr/>
          <p:nvPr/>
        </p:nvSpPr>
        <p:spPr>
          <a:xfrm>
            <a:off x="6553199" y="3290590"/>
            <a:ext cx="1185196" cy="276999"/>
          </a:xfrm>
          <a:prstGeom prst="rect">
            <a:avLst/>
          </a:prstGeom>
        </p:spPr>
        <p:txBody>
          <a:bodyPr wrap="none">
            <a:spAutoFit/>
          </a:bodyPr>
          <a:lstStyle/>
          <a:p>
            <a:r>
              <a:rPr lang="en-US" sz="1200" i="1" dirty="0" smtClean="0"/>
              <a:t>Water Hammer </a:t>
            </a:r>
            <a:endParaRPr lang="en-US" sz="1200" i="1" dirty="0"/>
          </a:p>
        </p:txBody>
      </p:sp>
      <p:sp>
        <p:nvSpPr>
          <p:cNvPr id="24" name="TextBox 23"/>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
        <p:nvSpPr>
          <p:cNvPr id="26" name="Rectangle 25"/>
          <p:cNvSpPr/>
          <p:nvPr/>
        </p:nvSpPr>
        <p:spPr>
          <a:xfrm>
            <a:off x="396507" y="2739472"/>
            <a:ext cx="806631" cy="276999"/>
          </a:xfrm>
          <a:prstGeom prst="rect">
            <a:avLst/>
          </a:prstGeom>
        </p:spPr>
        <p:txBody>
          <a:bodyPr wrap="none">
            <a:spAutoFit/>
          </a:bodyPr>
          <a:lstStyle/>
          <a:p>
            <a:r>
              <a:rPr lang="en-US" sz="1200" i="1" dirty="0" smtClean="0"/>
              <a:t>Proposed:</a:t>
            </a:r>
            <a:endParaRPr lang="en-US" sz="1200" i="1" dirty="0"/>
          </a:p>
        </p:txBody>
      </p:sp>
      <p:sp>
        <p:nvSpPr>
          <p:cNvPr id="27" name="Rectangle 26"/>
          <p:cNvSpPr/>
          <p:nvPr/>
        </p:nvSpPr>
        <p:spPr>
          <a:xfrm>
            <a:off x="8053330" y="3271342"/>
            <a:ext cx="678391" cy="276999"/>
          </a:xfrm>
          <a:prstGeom prst="rect">
            <a:avLst/>
          </a:prstGeom>
        </p:spPr>
        <p:txBody>
          <a:bodyPr wrap="none">
            <a:spAutoFit/>
          </a:bodyPr>
          <a:lstStyle/>
          <a:p>
            <a:r>
              <a:rPr lang="en-US" sz="1200" i="1" dirty="0" err="1" smtClean="0"/>
              <a:t>Circ</a:t>
            </a:r>
            <a:r>
              <a:rPr lang="en-US" sz="1200" i="1" dirty="0" smtClean="0"/>
              <a:t> Sub</a:t>
            </a:r>
            <a:endParaRPr lang="en-US" sz="1200" i="1" dirty="0"/>
          </a:p>
        </p:txBody>
      </p:sp>
    </p:spTree>
    <p:extLst>
      <p:ext uri="{BB962C8B-B14F-4D97-AF65-F5344CB8AC3E}">
        <p14:creationId xmlns:p14="http://schemas.microsoft.com/office/powerpoint/2010/main" val="2746365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2424" y="386090"/>
            <a:ext cx="8375316" cy="523220"/>
          </a:xfrm>
          <a:prstGeom prst="rect">
            <a:avLst/>
          </a:prstGeom>
          <a:noFill/>
        </p:spPr>
        <p:txBody>
          <a:bodyPr wrap="square" rtlCol="0">
            <a:spAutoFit/>
          </a:bodyPr>
          <a:lstStyle/>
          <a:p>
            <a:r>
              <a:rPr lang="en-US" sz="2800" dirty="0" smtClean="0">
                <a:solidFill>
                  <a:schemeClr val="bg1"/>
                </a:solidFill>
              </a:rPr>
              <a:t>One-Trip Test #1- Gun Test</a:t>
            </a:r>
            <a:endParaRPr lang="en-US" sz="2800" dirty="0">
              <a:solidFill>
                <a:schemeClr val="bg1"/>
              </a:solidFill>
            </a:endParaRPr>
          </a:p>
        </p:txBody>
      </p:sp>
      <p:sp>
        <p:nvSpPr>
          <p:cNvPr id="24" name="TextBox 23"/>
          <p:cNvSpPr txBox="1"/>
          <p:nvPr/>
        </p:nvSpPr>
        <p:spPr>
          <a:xfrm>
            <a:off x="352424" y="1465957"/>
            <a:ext cx="8486776" cy="3216265"/>
          </a:xfrm>
          <a:prstGeom prst="rect">
            <a:avLst/>
          </a:prstGeom>
          <a:noFill/>
        </p:spPr>
        <p:txBody>
          <a:bodyPr wrap="square" rtlCol="0">
            <a:spAutoFit/>
          </a:bodyPr>
          <a:lstStyle/>
          <a:p>
            <a:pPr>
              <a:spcAft>
                <a:spcPts val="600"/>
              </a:spcAft>
              <a:tabLst>
                <a:tab pos="228600" algn="l"/>
              </a:tabLst>
            </a:pPr>
            <a:r>
              <a:rPr lang="en-US" sz="1600" dirty="0" smtClean="0"/>
              <a:t>Scope:</a:t>
            </a:r>
          </a:p>
          <a:p>
            <a:pPr marL="285750" indent="-285750">
              <a:spcAft>
                <a:spcPts val="600"/>
              </a:spcAft>
              <a:buFont typeface="Arial" pitchFamily="34" charset="0"/>
              <a:buChar char="•"/>
              <a:tabLst>
                <a:tab pos="228600" algn="l"/>
              </a:tabLst>
            </a:pPr>
            <a:r>
              <a:rPr lang="en-US" sz="1600" dirty="0" smtClean="0"/>
              <a:t>Ensure that the gun system produced adequate perforation flow area to break down formation</a:t>
            </a:r>
          </a:p>
          <a:p>
            <a:pPr marL="285750" indent="-285750">
              <a:spcAft>
                <a:spcPts val="600"/>
              </a:spcAft>
              <a:buFont typeface="Arial" pitchFamily="34" charset="0"/>
              <a:buChar char="•"/>
              <a:tabLst>
                <a:tab pos="228600" algn="l"/>
              </a:tabLst>
            </a:pPr>
            <a:r>
              <a:rPr lang="en-US" sz="1600" dirty="0" smtClean="0"/>
              <a:t>Ensure that the parallel flow tube was not damaged from perforating operation</a:t>
            </a:r>
          </a:p>
          <a:p>
            <a:pPr lvl="1">
              <a:spcAft>
                <a:spcPts val="600"/>
              </a:spcAft>
              <a:tabLst>
                <a:tab pos="228600" algn="l"/>
              </a:tabLst>
            </a:pPr>
            <a:r>
              <a:rPr lang="en-US" sz="1400" dirty="0" smtClean="0"/>
              <a:t>A) Visual inspection after perforation test</a:t>
            </a:r>
          </a:p>
          <a:p>
            <a:pPr>
              <a:spcAft>
                <a:spcPts val="600"/>
              </a:spcAft>
              <a:tabLst>
                <a:tab pos="228600" algn="l"/>
              </a:tabLst>
            </a:pPr>
            <a:r>
              <a:rPr lang="en-US" sz="1600" dirty="0" smtClean="0"/>
              <a:t>Configuration:</a:t>
            </a:r>
          </a:p>
          <a:p>
            <a:pPr marL="228600" indent="-228600">
              <a:spcAft>
                <a:spcPts val="600"/>
              </a:spcAft>
              <a:buFont typeface="Arial" pitchFamily="34" charset="0"/>
              <a:buChar char="•"/>
              <a:tabLst>
                <a:tab pos="228600" algn="l"/>
              </a:tabLst>
            </a:pPr>
            <a:r>
              <a:rPr lang="en-US" sz="1600" dirty="0" smtClean="0"/>
              <a:t>Fully loaded gun- 4-ft x 1-9/16 4 SPF @ 0° Phase</a:t>
            </a:r>
          </a:p>
          <a:p>
            <a:pPr marL="228600" indent="-228600">
              <a:spcAft>
                <a:spcPts val="600"/>
              </a:spcAft>
              <a:buFont typeface="Arial" pitchFamily="34" charset="0"/>
              <a:buChar char="•"/>
              <a:tabLst>
                <a:tab pos="228600" algn="l"/>
              </a:tabLst>
            </a:pPr>
            <a:r>
              <a:rPr lang="en-US" sz="1600" dirty="0" smtClean="0"/>
              <a:t>Quantity (12) 3 gram HMX BH charges</a:t>
            </a:r>
          </a:p>
          <a:p>
            <a:pPr marL="228600" indent="-228600">
              <a:spcAft>
                <a:spcPts val="600"/>
              </a:spcAft>
              <a:buFont typeface="Arial" pitchFamily="34" charset="0"/>
              <a:buChar char="•"/>
              <a:tabLst>
                <a:tab pos="228600" algn="l"/>
              </a:tabLst>
            </a:pPr>
            <a:r>
              <a:rPr lang="en-US" sz="1600" dirty="0" smtClean="0"/>
              <a:t>Loaded assembly was placed in 4-1/2” HW Casing (12.1 </a:t>
            </a:r>
            <a:r>
              <a:rPr lang="en-US" sz="1600" dirty="0" err="1" smtClean="0"/>
              <a:t>ppf</a:t>
            </a:r>
            <a:r>
              <a:rPr lang="en-US" sz="1600" dirty="0" smtClean="0"/>
              <a:t>)</a:t>
            </a:r>
            <a:endParaRPr lang="en-US" sz="1600" dirty="0"/>
          </a:p>
          <a:p>
            <a:pPr marL="228600" indent="-228600">
              <a:spcAft>
                <a:spcPts val="600"/>
              </a:spcAft>
              <a:buFont typeface="Arial" pitchFamily="34" charset="0"/>
              <a:buChar char="•"/>
              <a:tabLst>
                <a:tab pos="228600" algn="l"/>
              </a:tabLst>
            </a:pPr>
            <a:r>
              <a:rPr lang="en-US" sz="1600" dirty="0" smtClean="0"/>
              <a:t>Gun and casing were placed horizontally in a remote water pit </a:t>
            </a:r>
          </a:p>
          <a:p>
            <a:pPr marL="228600" indent="-228600">
              <a:buFont typeface="Arial" pitchFamily="34" charset="0"/>
              <a:buChar char="•"/>
              <a:tabLst>
                <a:tab pos="228600" algn="l"/>
              </a:tabLst>
            </a:pPr>
            <a:r>
              <a:rPr lang="en-US" sz="1600" dirty="0" smtClean="0"/>
              <a:t>Electrically detonated due to surface test limitation</a:t>
            </a:r>
          </a:p>
        </p:txBody>
      </p:sp>
      <p:sp>
        <p:nvSpPr>
          <p:cNvPr id="26" name="Rectangle 25"/>
          <p:cNvSpPr/>
          <p:nvPr/>
        </p:nvSpPr>
        <p:spPr>
          <a:xfrm>
            <a:off x="228600" y="1066800"/>
            <a:ext cx="8610600" cy="369332"/>
          </a:xfrm>
          <a:prstGeom prst="rect">
            <a:avLst/>
          </a:prstGeom>
        </p:spPr>
        <p:txBody>
          <a:bodyPr wrap="square">
            <a:spAutoFit/>
          </a:bodyPr>
          <a:lstStyle/>
          <a:p>
            <a:pPr>
              <a:spcAft>
                <a:spcPts val="600"/>
              </a:spcAft>
            </a:pPr>
            <a:r>
              <a:rPr lang="en-US" b="1" dirty="0" smtClean="0">
                <a:solidFill>
                  <a:srgbClr val="1E82A3"/>
                </a:solidFill>
              </a:rPr>
              <a:t>TCP System above Water Hammer:</a:t>
            </a:r>
            <a:endParaRPr lang="en-US" b="1" dirty="0">
              <a:solidFill>
                <a:srgbClr val="1E82A3"/>
              </a:solidFill>
            </a:endParaRPr>
          </a:p>
        </p:txBody>
      </p:sp>
      <p:pic>
        <p:nvPicPr>
          <p:cNvPr id="27" name="Picture 26"/>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8144" t="6842" r="12439" b="9474"/>
          <a:stretch/>
        </p:blipFill>
        <p:spPr bwMode="auto">
          <a:xfrm>
            <a:off x="6296024" y="4781688"/>
            <a:ext cx="2371725" cy="166624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581774" y="6447928"/>
            <a:ext cx="1981200" cy="276999"/>
          </a:xfrm>
          <a:prstGeom prst="rect">
            <a:avLst/>
          </a:prstGeom>
        </p:spPr>
        <p:txBody>
          <a:bodyPr wrap="square">
            <a:spAutoFit/>
          </a:bodyPr>
          <a:lstStyle/>
          <a:p>
            <a:r>
              <a:rPr lang="en-US" sz="1200" i="1" dirty="0" smtClean="0"/>
              <a:t>Casing </a:t>
            </a:r>
            <a:r>
              <a:rPr lang="en-US" sz="1200" i="1" dirty="0" err="1" smtClean="0"/>
              <a:t>Avg</a:t>
            </a:r>
            <a:r>
              <a:rPr lang="en-US" sz="1200" i="1" dirty="0" smtClean="0"/>
              <a:t> EHD= 0.35 in</a:t>
            </a:r>
            <a:r>
              <a:rPr lang="en-US" sz="1200" i="1" dirty="0"/>
              <a:t>.</a:t>
            </a:r>
          </a:p>
        </p:txBody>
      </p:sp>
      <p:pic>
        <p:nvPicPr>
          <p:cNvPr id="29" name="Picture 28"/>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5228" r="8335" b="19000"/>
          <a:stretch/>
        </p:blipFill>
        <p:spPr bwMode="auto">
          <a:xfrm>
            <a:off x="3371850" y="4781688"/>
            <a:ext cx="2667000" cy="1666240"/>
          </a:xfrm>
          <a:prstGeom prst="rect">
            <a:avLst/>
          </a:prstGeom>
          <a:ln>
            <a:noFill/>
          </a:ln>
          <a:extLst>
            <a:ext uri="{53640926-AAD7-44D8-BBD7-CCE9431645EC}">
              <a14:shadowObscured xmlns:a14="http://schemas.microsoft.com/office/drawing/2010/main"/>
            </a:ext>
          </a:extLst>
        </p:spPr>
      </p:pic>
      <p:sp>
        <p:nvSpPr>
          <p:cNvPr id="30" name="Rectangle 29"/>
          <p:cNvSpPr/>
          <p:nvPr/>
        </p:nvSpPr>
        <p:spPr>
          <a:xfrm>
            <a:off x="3714750" y="6461828"/>
            <a:ext cx="1981200" cy="276999"/>
          </a:xfrm>
          <a:prstGeom prst="rect">
            <a:avLst/>
          </a:prstGeom>
        </p:spPr>
        <p:txBody>
          <a:bodyPr wrap="square">
            <a:spAutoFit/>
          </a:bodyPr>
          <a:lstStyle/>
          <a:p>
            <a:r>
              <a:rPr lang="en-US" sz="1200" i="1" dirty="0" smtClean="0"/>
              <a:t>Gun </a:t>
            </a:r>
            <a:r>
              <a:rPr lang="en-US" sz="1200" i="1" dirty="0" err="1" smtClean="0"/>
              <a:t>Avg</a:t>
            </a:r>
            <a:r>
              <a:rPr lang="en-US" sz="1200" i="1" dirty="0" smtClean="0"/>
              <a:t> EHD= 0.21 in</a:t>
            </a:r>
            <a:r>
              <a:rPr lang="en-US" sz="1200" i="1" dirty="0"/>
              <a:t>.</a:t>
            </a:r>
          </a:p>
        </p:txBody>
      </p:sp>
      <p:pic>
        <p:nvPicPr>
          <p:cNvPr id="31" name="Picture 30"/>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4758" t="22852" r="54396" b="37894"/>
          <a:stretch/>
        </p:blipFill>
        <p:spPr bwMode="auto">
          <a:xfrm>
            <a:off x="533399" y="4781688"/>
            <a:ext cx="2600325" cy="1666240"/>
          </a:xfrm>
          <a:prstGeom prst="rect">
            <a:avLst/>
          </a:prstGeom>
          <a:ln>
            <a:noFill/>
          </a:ln>
          <a:extLst>
            <a:ext uri="{53640926-AAD7-44D8-BBD7-CCE9431645EC}">
              <a14:shadowObscured xmlns:a14="http://schemas.microsoft.com/office/drawing/2010/main"/>
            </a:ext>
          </a:extLst>
        </p:spPr>
      </p:pic>
      <p:sp>
        <p:nvSpPr>
          <p:cNvPr id="32" name="Rectangle 31"/>
          <p:cNvSpPr/>
          <p:nvPr/>
        </p:nvSpPr>
        <p:spPr>
          <a:xfrm>
            <a:off x="842961" y="6442917"/>
            <a:ext cx="1981200" cy="276999"/>
          </a:xfrm>
          <a:prstGeom prst="rect">
            <a:avLst/>
          </a:prstGeom>
        </p:spPr>
        <p:txBody>
          <a:bodyPr wrap="square">
            <a:spAutoFit/>
          </a:bodyPr>
          <a:lstStyle/>
          <a:p>
            <a:pPr algn="ctr"/>
            <a:r>
              <a:rPr lang="en-US" sz="1200" i="1" dirty="0" smtClean="0"/>
              <a:t>View of One-Trip System</a:t>
            </a:r>
            <a:endParaRPr lang="en-US" sz="1200" i="1" dirty="0"/>
          </a:p>
        </p:txBody>
      </p:sp>
      <p:sp>
        <p:nvSpPr>
          <p:cNvPr id="12" name="TextBox 11"/>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Tree>
    <p:extLst>
      <p:ext uri="{BB962C8B-B14F-4D97-AF65-F5344CB8AC3E}">
        <p14:creationId xmlns:p14="http://schemas.microsoft.com/office/powerpoint/2010/main" val="2515343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2424" y="386090"/>
            <a:ext cx="8375316" cy="523220"/>
          </a:xfrm>
          <a:prstGeom prst="rect">
            <a:avLst/>
          </a:prstGeom>
          <a:noFill/>
        </p:spPr>
        <p:txBody>
          <a:bodyPr wrap="square" rtlCol="0">
            <a:spAutoFit/>
          </a:bodyPr>
          <a:lstStyle/>
          <a:p>
            <a:r>
              <a:rPr lang="en-US" sz="2800" dirty="0" smtClean="0">
                <a:solidFill>
                  <a:schemeClr val="bg1"/>
                </a:solidFill>
              </a:rPr>
              <a:t>One-Trip Test #2- Flow Loop</a:t>
            </a:r>
            <a:endParaRPr lang="en-US" sz="2800" dirty="0">
              <a:solidFill>
                <a:schemeClr val="bg1"/>
              </a:solidFill>
            </a:endParaRPr>
          </a:p>
        </p:txBody>
      </p:sp>
      <p:sp>
        <p:nvSpPr>
          <p:cNvPr id="24" name="TextBox 23"/>
          <p:cNvSpPr txBox="1"/>
          <p:nvPr/>
        </p:nvSpPr>
        <p:spPr>
          <a:xfrm>
            <a:off x="352424" y="1465957"/>
            <a:ext cx="8486776" cy="4832092"/>
          </a:xfrm>
          <a:prstGeom prst="rect">
            <a:avLst/>
          </a:prstGeom>
          <a:noFill/>
        </p:spPr>
        <p:txBody>
          <a:bodyPr wrap="square" rtlCol="0">
            <a:spAutoFit/>
          </a:bodyPr>
          <a:lstStyle/>
          <a:p>
            <a:pPr>
              <a:spcAft>
                <a:spcPts val="600"/>
              </a:spcAft>
              <a:tabLst>
                <a:tab pos="228600" algn="l"/>
              </a:tabLst>
            </a:pPr>
            <a:r>
              <a:rPr lang="en-US" sz="1600" dirty="0" smtClean="0"/>
              <a:t>Scope:</a:t>
            </a:r>
          </a:p>
          <a:p>
            <a:pPr marL="285750" indent="-285750">
              <a:spcAft>
                <a:spcPts val="600"/>
              </a:spcAft>
              <a:buFont typeface="Arial" pitchFamily="34" charset="0"/>
              <a:buChar char="•"/>
              <a:tabLst>
                <a:tab pos="228600" algn="l"/>
              </a:tabLst>
            </a:pPr>
            <a:r>
              <a:rPr lang="en-US" sz="1600" dirty="0"/>
              <a:t>Accelerations and fatigue effect from long term cycling- not known on TCP firing head or charges</a:t>
            </a:r>
          </a:p>
          <a:p>
            <a:pPr marL="285750" indent="-285750">
              <a:spcAft>
                <a:spcPts val="600"/>
              </a:spcAft>
              <a:buFont typeface="Arial" pitchFamily="34" charset="0"/>
              <a:buChar char="•"/>
              <a:tabLst>
                <a:tab pos="228600" algn="l"/>
              </a:tabLst>
            </a:pPr>
            <a:r>
              <a:rPr lang="en-US" sz="1600" dirty="0" smtClean="0"/>
              <a:t>Ensure that the parallel flow tube was not damaged from perforating operation</a:t>
            </a:r>
          </a:p>
          <a:p>
            <a:pPr lvl="1">
              <a:spcAft>
                <a:spcPts val="600"/>
              </a:spcAft>
              <a:tabLst>
                <a:tab pos="228600" algn="l"/>
              </a:tabLst>
            </a:pPr>
            <a:r>
              <a:rPr lang="en-US" sz="1400" dirty="0" smtClean="0"/>
              <a:t>B) Flow test through tubing to confirm no damage occurred.</a:t>
            </a:r>
          </a:p>
          <a:p>
            <a:pPr>
              <a:spcAft>
                <a:spcPts val="600"/>
              </a:spcAft>
              <a:tabLst>
                <a:tab pos="228600" algn="l"/>
              </a:tabLst>
            </a:pPr>
            <a:endParaRPr lang="en-US" sz="1600" dirty="0" smtClean="0"/>
          </a:p>
          <a:p>
            <a:pPr>
              <a:spcAft>
                <a:spcPts val="600"/>
              </a:spcAft>
              <a:tabLst>
                <a:tab pos="228600" algn="l"/>
              </a:tabLst>
            </a:pPr>
            <a:r>
              <a:rPr lang="en-US" sz="1600" dirty="0" smtClean="0"/>
              <a:t>Configuration (from bottom up):</a:t>
            </a:r>
          </a:p>
          <a:p>
            <a:pPr marL="228600" indent="-228600">
              <a:spcAft>
                <a:spcPts val="600"/>
              </a:spcAft>
              <a:buFont typeface="Arial" pitchFamily="34" charset="0"/>
              <a:buChar char="•"/>
              <a:tabLst>
                <a:tab pos="228600" algn="l"/>
              </a:tabLst>
            </a:pPr>
            <a:r>
              <a:rPr lang="en-US" sz="1600" dirty="0" smtClean="0"/>
              <a:t>Mill &amp; Motor (simulated- reservoir </a:t>
            </a:r>
            <a:r>
              <a:rPr lang="en-US" sz="1600" dirty="0"/>
              <a:t>with mass followed by orifice)</a:t>
            </a:r>
            <a:endParaRPr lang="en-US" sz="1600" dirty="0" smtClean="0"/>
          </a:p>
          <a:p>
            <a:pPr marL="228600" indent="-228600">
              <a:spcAft>
                <a:spcPts val="600"/>
              </a:spcAft>
              <a:buFont typeface="Arial" pitchFamily="34" charset="0"/>
              <a:buChar char="•"/>
              <a:tabLst>
                <a:tab pos="228600" algn="l"/>
              </a:tabLst>
            </a:pPr>
            <a:r>
              <a:rPr lang="en-US" sz="1600" dirty="0" smtClean="0"/>
              <a:t>2-3/8</a:t>
            </a:r>
            <a:r>
              <a:rPr lang="en-US" sz="1600" dirty="0"/>
              <a:t>” Water </a:t>
            </a:r>
            <a:r>
              <a:rPr lang="en-US" sz="1600" dirty="0" smtClean="0"/>
              <a:t>Hammer</a:t>
            </a:r>
          </a:p>
          <a:p>
            <a:pPr marL="228600" indent="-228600">
              <a:spcAft>
                <a:spcPts val="600"/>
              </a:spcAft>
              <a:buFont typeface="Arial" pitchFamily="34" charset="0"/>
              <a:buChar char="•"/>
              <a:tabLst>
                <a:tab pos="228600" algn="l"/>
              </a:tabLst>
            </a:pPr>
            <a:r>
              <a:rPr lang="en-US" sz="1600" dirty="0" smtClean="0"/>
              <a:t>Transducer Sub</a:t>
            </a:r>
          </a:p>
          <a:p>
            <a:pPr marL="228600" indent="-228600">
              <a:spcAft>
                <a:spcPts val="600"/>
              </a:spcAft>
              <a:buFont typeface="Arial" pitchFamily="34" charset="0"/>
              <a:buChar char="•"/>
              <a:tabLst>
                <a:tab pos="228600" algn="l"/>
              </a:tabLst>
            </a:pPr>
            <a:r>
              <a:rPr lang="en-US" sz="1600" dirty="0" smtClean="0"/>
              <a:t>Screen </a:t>
            </a:r>
            <a:r>
              <a:rPr lang="en-US" sz="1600" dirty="0"/>
              <a:t>assembly </a:t>
            </a:r>
            <a:r>
              <a:rPr lang="en-US" sz="1600" dirty="0" smtClean="0"/>
              <a:t>(keeps </a:t>
            </a:r>
            <a:r>
              <a:rPr lang="en-US" sz="1600" dirty="0"/>
              <a:t>solids/ debris out of </a:t>
            </a:r>
            <a:r>
              <a:rPr lang="en-US" sz="1600" dirty="0" smtClean="0"/>
              <a:t>Water Hammer).</a:t>
            </a:r>
            <a:endParaRPr lang="en-US" sz="1600" dirty="0"/>
          </a:p>
          <a:p>
            <a:pPr marL="228600" indent="-228600">
              <a:spcAft>
                <a:spcPts val="600"/>
              </a:spcAft>
              <a:buFont typeface="Arial" pitchFamily="34" charset="0"/>
              <a:buChar char="•"/>
              <a:tabLst>
                <a:tab pos="228600" algn="l"/>
              </a:tabLst>
            </a:pPr>
            <a:r>
              <a:rPr lang="en-US" sz="1600" dirty="0" smtClean="0"/>
              <a:t>One-Trip assembly- PAFH had </a:t>
            </a:r>
            <a:r>
              <a:rPr lang="en-US" sz="1600" b="1" dirty="0" smtClean="0">
                <a:solidFill>
                  <a:srgbClr val="0082A3"/>
                </a:solidFill>
              </a:rPr>
              <a:t>1 pin </a:t>
            </a:r>
          </a:p>
          <a:p>
            <a:pPr marL="228600" indent="-228600">
              <a:spcAft>
                <a:spcPts val="600"/>
              </a:spcAft>
              <a:buFont typeface="Arial" pitchFamily="34" charset="0"/>
              <a:buChar char="•"/>
              <a:tabLst>
                <a:tab pos="228600" algn="l"/>
              </a:tabLst>
            </a:pPr>
            <a:r>
              <a:rPr lang="en-US" sz="1600" dirty="0" smtClean="0"/>
              <a:t>Transducer</a:t>
            </a:r>
          </a:p>
          <a:p>
            <a:pPr marL="228600" indent="-228600">
              <a:spcAft>
                <a:spcPts val="600"/>
              </a:spcAft>
              <a:buFont typeface="Arial" pitchFamily="34" charset="0"/>
              <a:buChar char="•"/>
              <a:tabLst>
                <a:tab pos="228600" algn="l"/>
              </a:tabLst>
            </a:pPr>
            <a:r>
              <a:rPr lang="en-US" sz="1600" dirty="0" smtClean="0"/>
              <a:t>Lubricator (replaced </a:t>
            </a:r>
            <a:r>
              <a:rPr lang="en-US" sz="1600" dirty="0"/>
              <a:t>with Coiled Tubing Motor Head assembly in </a:t>
            </a:r>
            <a:r>
              <a:rPr lang="en-US" sz="1600" dirty="0" smtClean="0"/>
              <a:t>live well BHA)</a:t>
            </a:r>
          </a:p>
          <a:p>
            <a:pPr marL="228600" lvl="1" indent="-228600">
              <a:spcAft>
                <a:spcPts val="600"/>
              </a:spcAft>
              <a:buFont typeface="Arial" pitchFamily="34" charset="0"/>
              <a:buChar char="•"/>
              <a:tabLst>
                <a:tab pos="228600" algn="l"/>
              </a:tabLst>
            </a:pPr>
            <a:r>
              <a:rPr lang="en-US" sz="1600" dirty="0"/>
              <a:t>Pump rate ~ 3 </a:t>
            </a:r>
            <a:r>
              <a:rPr lang="en-US" sz="1600" dirty="0" err="1" smtClean="0"/>
              <a:t>bpm</a:t>
            </a:r>
            <a:r>
              <a:rPr lang="en-US" sz="1600" dirty="0" smtClean="0"/>
              <a:t> (maximum for system)</a:t>
            </a:r>
            <a:endParaRPr lang="en-US" sz="1600" dirty="0"/>
          </a:p>
          <a:p>
            <a:pPr marL="228600" indent="-228600">
              <a:spcAft>
                <a:spcPts val="600"/>
              </a:spcAft>
              <a:buFont typeface="Arial" pitchFamily="34" charset="0"/>
              <a:buChar char="•"/>
              <a:tabLst>
                <a:tab pos="228600" algn="l"/>
              </a:tabLst>
            </a:pPr>
            <a:endParaRPr lang="en-US" sz="1600" dirty="0"/>
          </a:p>
        </p:txBody>
      </p:sp>
      <p:sp>
        <p:nvSpPr>
          <p:cNvPr id="26" name="Rectangle 25"/>
          <p:cNvSpPr/>
          <p:nvPr/>
        </p:nvSpPr>
        <p:spPr>
          <a:xfrm>
            <a:off x="228600" y="1066800"/>
            <a:ext cx="8610600" cy="369332"/>
          </a:xfrm>
          <a:prstGeom prst="rect">
            <a:avLst/>
          </a:prstGeom>
        </p:spPr>
        <p:txBody>
          <a:bodyPr wrap="square">
            <a:spAutoFit/>
          </a:bodyPr>
          <a:lstStyle/>
          <a:p>
            <a:pPr>
              <a:spcAft>
                <a:spcPts val="600"/>
              </a:spcAft>
            </a:pPr>
            <a:r>
              <a:rPr lang="en-US" b="1" dirty="0" smtClean="0">
                <a:solidFill>
                  <a:srgbClr val="1E82A3"/>
                </a:solidFill>
              </a:rPr>
              <a:t>TCP System above Water Hammer:</a:t>
            </a:r>
            <a:endParaRPr lang="en-US" b="1" dirty="0">
              <a:solidFill>
                <a:srgbClr val="1E82A3"/>
              </a:solidFill>
            </a:endParaRPr>
          </a:p>
        </p:txBody>
      </p:sp>
      <p:pic>
        <p:nvPicPr>
          <p:cNvPr id="13" name="Picture 12"/>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248401" y="2748280"/>
            <a:ext cx="2479340" cy="1747520"/>
          </a:xfrm>
          <a:prstGeom prst="rect">
            <a:avLst/>
          </a:prstGeom>
        </p:spPr>
      </p:pic>
      <p:sp>
        <p:nvSpPr>
          <p:cNvPr id="14" name="Rectangle 13"/>
          <p:cNvSpPr/>
          <p:nvPr/>
        </p:nvSpPr>
        <p:spPr>
          <a:xfrm>
            <a:off x="6497471" y="4499817"/>
            <a:ext cx="1981200" cy="461665"/>
          </a:xfrm>
          <a:prstGeom prst="rect">
            <a:avLst/>
          </a:prstGeom>
        </p:spPr>
        <p:txBody>
          <a:bodyPr wrap="square">
            <a:spAutoFit/>
          </a:bodyPr>
          <a:lstStyle/>
          <a:p>
            <a:pPr algn="ctr"/>
            <a:r>
              <a:rPr lang="en-US" sz="1200" i="1" dirty="0" smtClean="0"/>
              <a:t>View of Flow Test </a:t>
            </a:r>
          </a:p>
          <a:p>
            <a:pPr algn="ctr"/>
            <a:r>
              <a:rPr lang="en-US" sz="1200" i="1" dirty="0" smtClean="0"/>
              <a:t>(from bottom up)</a:t>
            </a:r>
            <a:endParaRPr lang="en-US" sz="1200" i="1" dirty="0"/>
          </a:p>
        </p:txBody>
      </p:sp>
      <p:sp>
        <p:nvSpPr>
          <p:cNvPr id="8" name="TextBox 7"/>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Tree>
    <p:extLst>
      <p:ext uri="{BB962C8B-B14F-4D97-AF65-F5344CB8AC3E}">
        <p14:creationId xmlns:p14="http://schemas.microsoft.com/office/powerpoint/2010/main" val="1748742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2424" y="1524000"/>
            <a:ext cx="8658227" cy="5247590"/>
          </a:xfrm>
          <a:prstGeom prst="rect">
            <a:avLst/>
          </a:prstGeom>
          <a:noFill/>
        </p:spPr>
        <p:txBody>
          <a:bodyPr wrap="square" rtlCol="0">
            <a:spAutoFit/>
          </a:bodyPr>
          <a:lstStyle/>
          <a:p>
            <a:pPr>
              <a:spcAft>
                <a:spcPts val="600"/>
              </a:spcAft>
              <a:tabLst>
                <a:tab pos="228600" algn="l"/>
              </a:tabLst>
            </a:pPr>
            <a:r>
              <a:rPr lang="en-US" sz="1600" dirty="0" smtClean="0"/>
              <a:t>Results (after 100,000 cycles)</a:t>
            </a:r>
          </a:p>
          <a:p>
            <a:pPr>
              <a:spcAft>
                <a:spcPts val="600"/>
              </a:spcAft>
              <a:tabLst>
                <a:tab pos="228600" algn="l"/>
              </a:tabLst>
            </a:pPr>
            <a:endParaRPr lang="en-US" sz="1600" dirty="0" smtClean="0"/>
          </a:p>
          <a:p>
            <a:pPr marL="228600" indent="-228600">
              <a:spcAft>
                <a:spcPts val="600"/>
              </a:spcAft>
              <a:buFont typeface="Arial" pitchFamily="34" charset="0"/>
              <a:buChar char="•"/>
              <a:tabLst>
                <a:tab pos="228600" algn="l"/>
              </a:tabLst>
            </a:pPr>
            <a:endParaRPr lang="en-US" sz="1600" dirty="0" smtClean="0"/>
          </a:p>
          <a:p>
            <a:pPr marL="228600" indent="-228600">
              <a:spcAft>
                <a:spcPts val="600"/>
              </a:spcAft>
              <a:buFont typeface="Arial" pitchFamily="34" charset="0"/>
              <a:buChar char="•"/>
              <a:tabLst>
                <a:tab pos="228600" algn="l"/>
              </a:tabLst>
            </a:pPr>
            <a:endParaRPr lang="en-US" sz="1600" dirty="0" smtClean="0"/>
          </a:p>
          <a:p>
            <a:pPr marL="228600" indent="-228600">
              <a:spcAft>
                <a:spcPts val="600"/>
              </a:spcAft>
              <a:buFont typeface="Arial" pitchFamily="34" charset="0"/>
              <a:buChar char="•"/>
              <a:tabLst>
                <a:tab pos="228600" algn="l"/>
              </a:tabLst>
            </a:pPr>
            <a:endParaRPr lang="en-US" sz="1600" dirty="0"/>
          </a:p>
          <a:p>
            <a:pPr marL="228600" indent="-228600">
              <a:buFont typeface="Arial" pitchFamily="34" charset="0"/>
              <a:buChar char="•"/>
              <a:tabLst>
                <a:tab pos="228600" algn="l"/>
              </a:tabLst>
            </a:pPr>
            <a:endParaRPr lang="en-US" sz="1600" dirty="0"/>
          </a:p>
          <a:p>
            <a:pPr marL="342900" lvl="1" indent="-285750">
              <a:buFont typeface="Arial" pitchFamily="34" charset="0"/>
              <a:buChar char="•"/>
            </a:pPr>
            <a:endParaRPr lang="en-US" sz="800" dirty="0" smtClean="0"/>
          </a:p>
          <a:p>
            <a:pPr marL="342900" lvl="1" indent="-285750">
              <a:buFont typeface="Arial" pitchFamily="34" charset="0"/>
              <a:buChar char="•"/>
            </a:pPr>
            <a:endParaRPr lang="en-US" sz="800" dirty="0" smtClean="0"/>
          </a:p>
          <a:p>
            <a:pPr marL="342900" lvl="1" indent="-285750">
              <a:spcBef>
                <a:spcPts val="600"/>
              </a:spcBef>
              <a:spcAft>
                <a:spcPts val="600"/>
              </a:spcAft>
              <a:buFont typeface="Arial" pitchFamily="34" charset="0"/>
              <a:buChar char="•"/>
            </a:pPr>
            <a:r>
              <a:rPr lang="en-US" sz="1600" dirty="0" smtClean="0"/>
              <a:t>Pressure </a:t>
            </a:r>
            <a:r>
              <a:rPr lang="en-US" sz="1600" dirty="0"/>
              <a:t>at pump measures </a:t>
            </a:r>
            <a:r>
              <a:rPr lang="en-US" sz="1600" dirty="0" smtClean="0"/>
              <a:t>640 psi </a:t>
            </a:r>
            <a:r>
              <a:rPr lang="en-US" sz="1600" dirty="0"/>
              <a:t>average, however </a:t>
            </a:r>
            <a:r>
              <a:rPr lang="en-US" sz="1600" dirty="0" smtClean="0"/>
              <a:t>Water Hammer </a:t>
            </a:r>
            <a:r>
              <a:rPr lang="en-US" sz="1600" dirty="0"/>
              <a:t>pressure pulses far exceed that (high amplitude but short duration).</a:t>
            </a:r>
          </a:p>
          <a:p>
            <a:pPr marL="342900" lvl="3"/>
            <a:endParaRPr lang="en-US" sz="800" dirty="0" smtClean="0"/>
          </a:p>
          <a:p>
            <a:pPr marL="342900" lvl="3">
              <a:spcAft>
                <a:spcPts val="600"/>
              </a:spcAft>
            </a:pPr>
            <a:r>
              <a:rPr lang="en-US" sz="1600" dirty="0" smtClean="0"/>
              <a:t>Note: </a:t>
            </a:r>
            <a:r>
              <a:rPr lang="en-US" sz="1600" dirty="0"/>
              <a:t>Pressure pulses should not cause premature actuation of rupture disk since pulses are internal to tool and rupture disk is annular.</a:t>
            </a:r>
            <a:r>
              <a:rPr lang="en-US" sz="1600" dirty="0" smtClean="0"/>
              <a:t> </a:t>
            </a:r>
          </a:p>
          <a:p>
            <a:pPr marL="342900" lvl="3"/>
            <a:endParaRPr lang="en-US" sz="800" dirty="0"/>
          </a:p>
          <a:p>
            <a:pPr marL="285750" lvl="1" indent="-285750">
              <a:spcAft>
                <a:spcPts val="600"/>
              </a:spcAft>
              <a:buFont typeface="Arial" pitchFamily="34" charset="0"/>
              <a:buChar char="•"/>
            </a:pPr>
            <a:r>
              <a:rPr lang="en-US" sz="1600" dirty="0" smtClean="0"/>
              <a:t>Measured </a:t>
            </a:r>
            <a:r>
              <a:rPr lang="en-US" sz="1600" dirty="0"/>
              <a:t>Accelerations “+” = </a:t>
            </a:r>
            <a:r>
              <a:rPr lang="en-US" sz="1600" dirty="0" err="1"/>
              <a:t>downhole</a:t>
            </a:r>
            <a:r>
              <a:rPr lang="en-US" sz="1600" dirty="0"/>
              <a:t>, “-“ = up hole</a:t>
            </a:r>
          </a:p>
          <a:p>
            <a:pPr marL="514350" lvl="2" indent="-285750">
              <a:spcAft>
                <a:spcPts val="600"/>
              </a:spcAft>
              <a:buFont typeface="Wingdings" pitchFamily="2" charset="2"/>
              <a:buChar char="Ø"/>
            </a:pPr>
            <a:r>
              <a:rPr lang="en-US" sz="1600" dirty="0"/>
              <a:t>above </a:t>
            </a:r>
            <a:r>
              <a:rPr lang="en-US" sz="1600" dirty="0" smtClean="0"/>
              <a:t>Water Hammer: </a:t>
            </a:r>
            <a:r>
              <a:rPr lang="en-US" sz="1600" dirty="0"/>
              <a:t>+670g/-610g over all max, +540g/-490g approx. average</a:t>
            </a:r>
          </a:p>
          <a:p>
            <a:pPr marL="514350" lvl="2" indent="-285750">
              <a:spcAft>
                <a:spcPts val="600"/>
              </a:spcAft>
              <a:buFont typeface="Wingdings" pitchFamily="2" charset="2"/>
              <a:buChar char="Ø"/>
            </a:pPr>
            <a:r>
              <a:rPr lang="en-US" sz="1600" dirty="0"/>
              <a:t>above </a:t>
            </a:r>
            <a:r>
              <a:rPr lang="en-US" sz="1600" dirty="0" smtClean="0"/>
              <a:t>One-Trip: +</a:t>
            </a:r>
            <a:r>
              <a:rPr lang="en-US" sz="1600" dirty="0"/>
              <a:t>133g/-127g over all max, +/-100g approx. average </a:t>
            </a:r>
            <a:endParaRPr lang="en-US" sz="1600" dirty="0" smtClean="0"/>
          </a:p>
          <a:p>
            <a:pPr marL="514350" lvl="2" indent="-285750">
              <a:spcAft>
                <a:spcPts val="600"/>
              </a:spcAft>
              <a:buFont typeface="Wingdings" pitchFamily="2" charset="2"/>
              <a:buChar char="Ø"/>
            </a:pPr>
            <a:r>
              <a:rPr lang="en-US" sz="1600" dirty="0" smtClean="0"/>
              <a:t>@ </a:t>
            </a:r>
            <a:r>
              <a:rPr lang="en-US" sz="1600" dirty="0"/>
              <a:t>Firing </a:t>
            </a:r>
            <a:r>
              <a:rPr lang="en-US" sz="1600" dirty="0" smtClean="0"/>
              <a:t>Head: +465g</a:t>
            </a:r>
            <a:r>
              <a:rPr lang="en-US" sz="1600" dirty="0"/>
              <a:t>/-405g over all max., +370g/-320 approx. </a:t>
            </a:r>
            <a:r>
              <a:rPr lang="en-US" sz="1600" dirty="0" smtClean="0"/>
              <a:t>average </a:t>
            </a:r>
          </a:p>
          <a:p>
            <a:pPr marL="685800" lvl="2" indent="-228600">
              <a:spcAft>
                <a:spcPts val="600"/>
              </a:spcAft>
              <a:buFont typeface="Wingdings" pitchFamily="2" charset="2"/>
              <a:buChar char="§"/>
              <a:tabLst>
                <a:tab pos="685800" algn="l"/>
              </a:tabLst>
            </a:pPr>
            <a:r>
              <a:rPr lang="en-US" sz="1600" dirty="0" smtClean="0"/>
              <a:t>~10x higher than previously measured with Water Hammer above TCP assembly</a:t>
            </a:r>
          </a:p>
        </p:txBody>
      </p:sp>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2424" y="386090"/>
            <a:ext cx="8375316" cy="523220"/>
          </a:xfrm>
          <a:prstGeom prst="rect">
            <a:avLst/>
          </a:prstGeom>
          <a:noFill/>
        </p:spPr>
        <p:txBody>
          <a:bodyPr wrap="square" rtlCol="0">
            <a:spAutoFit/>
          </a:bodyPr>
          <a:lstStyle/>
          <a:p>
            <a:r>
              <a:rPr lang="en-US" sz="2800" dirty="0" smtClean="0">
                <a:solidFill>
                  <a:schemeClr val="bg1"/>
                </a:solidFill>
              </a:rPr>
              <a:t>One-Trip Test #2- Flow Loop</a:t>
            </a:r>
            <a:endParaRPr lang="en-US" sz="2800" dirty="0">
              <a:solidFill>
                <a:schemeClr val="bg1"/>
              </a:solidFill>
            </a:endParaRPr>
          </a:p>
        </p:txBody>
      </p:sp>
      <p:sp>
        <p:nvSpPr>
          <p:cNvPr id="26" name="Rectangle 25"/>
          <p:cNvSpPr/>
          <p:nvPr/>
        </p:nvSpPr>
        <p:spPr>
          <a:xfrm>
            <a:off x="228600" y="1066800"/>
            <a:ext cx="8610600" cy="369332"/>
          </a:xfrm>
          <a:prstGeom prst="rect">
            <a:avLst/>
          </a:prstGeom>
        </p:spPr>
        <p:txBody>
          <a:bodyPr wrap="square">
            <a:spAutoFit/>
          </a:bodyPr>
          <a:lstStyle/>
          <a:p>
            <a:pPr>
              <a:spcAft>
                <a:spcPts val="600"/>
              </a:spcAft>
            </a:pPr>
            <a:r>
              <a:rPr lang="en-US" b="1" dirty="0" smtClean="0">
                <a:solidFill>
                  <a:srgbClr val="1E82A3"/>
                </a:solidFill>
              </a:rPr>
              <a:t>TCP System above Water Hammer:</a:t>
            </a:r>
            <a:endParaRPr lang="en-US" b="1" dirty="0">
              <a:solidFill>
                <a:srgbClr val="1E82A3"/>
              </a:solidFill>
            </a:endParaRPr>
          </a:p>
        </p:txBody>
      </p:sp>
      <p:sp>
        <p:nvSpPr>
          <p:cNvPr id="14" name="Rectangle 13"/>
          <p:cNvSpPr/>
          <p:nvPr/>
        </p:nvSpPr>
        <p:spPr>
          <a:xfrm>
            <a:off x="1219200" y="3401436"/>
            <a:ext cx="2590800" cy="276999"/>
          </a:xfrm>
          <a:prstGeom prst="rect">
            <a:avLst/>
          </a:prstGeom>
        </p:spPr>
        <p:txBody>
          <a:bodyPr wrap="square">
            <a:spAutoFit/>
          </a:bodyPr>
          <a:lstStyle/>
          <a:p>
            <a:pPr algn="ctr"/>
            <a:r>
              <a:rPr lang="en-US" sz="1200" i="1" dirty="0" smtClean="0"/>
              <a:t>Accelerations above One-Trip</a:t>
            </a:r>
            <a:endParaRPr lang="en-US" sz="1200" i="1" dirty="0"/>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1945827"/>
            <a:ext cx="3979239" cy="1455609"/>
          </a:xfrm>
          <a:prstGeom prst="rect">
            <a:avLst/>
          </a:prstGeom>
          <a:noFill/>
        </p:spPr>
      </p:pic>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197" y="1945827"/>
            <a:ext cx="3870493" cy="1455609"/>
          </a:xfrm>
          <a:prstGeom prst="rect">
            <a:avLst/>
          </a:prstGeom>
          <a:noFill/>
        </p:spPr>
      </p:pic>
      <p:sp>
        <p:nvSpPr>
          <p:cNvPr id="15" name="Rectangle 14"/>
          <p:cNvSpPr/>
          <p:nvPr/>
        </p:nvSpPr>
        <p:spPr>
          <a:xfrm>
            <a:off x="5478043" y="3392922"/>
            <a:ext cx="2590800" cy="276999"/>
          </a:xfrm>
          <a:prstGeom prst="rect">
            <a:avLst/>
          </a:prstGeom>
        </p:spPr>
        <p:txBody>
          <a:bodyPr wrap="square">
            <a:spAutoFit/>
          </a:bodyPr>
          <a:lstStyle/>
          <a:p>
            <a:pPr algn="ctr"/>
            <a:r>
              <a:rPr lang="en-US" sz="1200" i="1" dirty="0" smtClean="0"/>
              <a:t>Accelerations at Firing Pin </a:t>
            </a:r>
            <a:endParaRPr lang="en-US" sz="1200" i="1" dirty="0"/>
          </a:p>
        </p:txBody>
      </p:sp>
      <p:sp>
        <p:nvSpPr>
          <p:cNvPr id="10" name="TextBox 9"/>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Tree>
    <p:extLst>
      <p:ext uri="{BB962C8B-B14F-4D97-AF65-F5344CB8AC3E}">
        <p14:creationId xmlns:p14="http://schemas.microsoft.com/office/powerpoint/2010/main" val="2092015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2423" y="1524000"/>
            <a:ext cx="8658227" cy="5247590"/>
          </a:xfrm>
          <a:prstGeom prst="rect">
            <a:avLst/>
          </a:prstGeom>
          <a:noFill/>
        </p:spPr>
        <p:txBody>
          <a:bodyPr wrap="square" rtlCol="0">
            <a:spAutoFit/>
          </a:bodyPr>
          <a:lstStyle/>
          <a:p>
            <a:pPr>
              <a:spcAft>
                <a:spcPts val="600"/>
              </a:spcAft>
              <a:tabLst>
                <a:tab pos="228600" algn="l"/>
              </a:tabLst>
            </a:pPr>
            <a:r>
              <a:rPr lang="en-US" sz="1600" dirty="0" smtClean="0"/>
              <a:t>Results (after 100,000 cycles)</a:t>
            </a:r>
          </a:p>
          <a:p>
            <a:pPr>
              <a:spcAft>
                <a:spcPts val="600"/>
              </a:spcAft>
              <a:tabLst>
                <a:tab pos="228600" algn="l"/>
              </a:tabLst>
            </a:pPr>
            <a:endParaRPr lang="en-US" sz="1600" dirty="0" smtClean="0"/>
          </a:p>
          <a:p>
            <a:pPr marL="228600" indent="-228600">
              <a:spcAft>
                <a:spcPts val="600"/>
              </a:spcAft>
              <a:buFont typeface="Arial" pitchFamily="34" charset="0"/>
              <a:buChar char="•"/>
              <a:tabLst>
                <a:tab pos="228600" algn="l"/>
              </a:tabLst>
            </a:pPr>
            <a:endParaRPr lang="en-US" sz="1600" dirty="0" smtClean="0"/>
          </a:p>
          <a:p>
            <a:pPr marL="228600" indent="-228600">
              <a:spcAft>
                <a:spcPts val="600"/>
              </a:spcAft>
              <a:buFont typeface="Arial" pitchFamily="34" charset="0"/>
              <a:buChar char="•"/>
              <a:tabLst>
                <a:tab pos="228600" algn="l"/>
              </a:tabLst>
            </a:pPr>
            <a:endParaRPr lang="en-US" sz="1600" dirty="0" smtClean="0"/>
          </a:p>
          <a:p>
            <a:pPr marL="228600" indent="-228600">
              <a:spcAft>
                <a:spcPts val="600"/>
              </a:spcAft>
              <a:buFont typeface="Arial" pitchFamily="34" charset="0"/>
              <a:buChar char="•"/>
              <a:tabLst>
                <a:tab pos="228600" algn="l"/>
              </a:tabLst>
            </a:pPr>
            <a:endParaRPr lang="en-US" sz="1600" dirty="0"/>
          </a:p>
          <a:p>
            <a:pPr marL="228600" indent="-228600">
              <a:buFont typeface="Arial" pitchFamily="34" charset="0"/>
              <a:buChar char="•"/>
              <a:tabLst>
                <a:tab pos="228600" algn="l"/>
              </a:tabLst>
            </a:pPr>
            <a:endParaRPr lang="en-US" sz="1600" dirty="0" smtClean="0"/>
          </a:p>
          <a:p>
            <a:pPr marL="228600" indent="-228600">
              <a:buFont typeface="Arial" pitchFamily="34" charset="0"/>
              <a:buChar char="•"/>
              <a:tabLst>
                <a:tab pos="228600" algn="l"/>
              </a:tabLst>
            </a:pPr>
            <a:endParaRPr lang="en-US" sz="1600" dirty="0"/>
          </a:p>
          <a:p>
            <a:pPr marL="228600" indent="-228600">
              <a:buFont typeface="Arial" pitchFamily="34" charset="0"/>
              <a:buChar char="•"/>
              <a:tabLst>
                <a:tab pos="228600" algn="l"/>
              </a:tabLst>
            </a:pPr>
            <a:endParaRPr lang="en-US" sz="1600" dirty="0" smtClean="0"/>
          </a:p>
          <a:p>
            <a:pPr marL="228600" indent="-228600">
              <a:buFont typeface="Arial" pitchFamily="34" charset="0"/>
              <a:buChar char="•"/>
              <a:tabLst>
                <a:tab pos="228600" algn="l"/>
              </a:tabLst>
            </a:pPr>
            <a:endParaRPr lang="en-US" sz="1600" dirty="0"/>
          </a:p>
          <a:p>
            <a:pPr marL="342900" lvl="1" indent="-285750">
              <a:buFont typeface="Arial" pitchFamily="34" charset="0"/>
              <a:buChar char="•"/>
            </a:pPr>
            <a:endParaRPr lang="en-US" sz="1600" dirty="0" smtClean="0"/>
          </a:p>
          <a:p>
            <a:pPr marL="342900" lvl="1" indent="-285750">
              <a:buFont typeface="Arial" pitchFamily="34" charset="0"/>
              <a:buChar char="•"/>
            </a:pPr>
            <a:endParaRPr lang="en-US" sz="800" dirty="0" smtClean="0"/>
          </a:p>
          <a:p>
            <a:pPr marL="228600" indent="-228600">
              <a:spcAft>
                <a:spcPts val="600"/>
              </a:spcAft>
              <a:buFont typeface="Arial" pitchFamily="34" charset="0"/>
              <a:buChar char="•"/>
              <a:tabLst>
                <a:tab pos="228600" algn="l"/>
              </a:tabLst>
            </a:pPr>
            <a:r>
              <a:rPr lang="en-US" sz="1600" dirty="0"/>
              <a:t>Visual Inspection:</a:t>
            </a:r>
          </a:p>
          <a:p>
            <a:pPr marL="457200" indent="-228600">
              <a:spcAft>
                <a:spcPts val="600"/>
              </a:spcAft>
              <a:buFont typeface="Wingdings" pitchFamily="2" charset="2"/>
              <a:buChar char="Ø"/>
              <a:tabLst>
                <a:tab pos="457200" algn="l"/>
              </a:tabLst>
            </a:pPr>
            <a:r>
              <a:rPr lang="en-US" sz="1600" dirty="0"/>
              <a:t>No damage was visible </a:t>
            </a:r>
          </a:p>
          <a:p>
            <a:pPr marL="685800" indent="-228600">
              <a:spcAft>
                <a:spcPts val="600"/>
              </a:spcAft>
              <a:buFont typeface="Wingdings" pitchFamily="2" charset="2"/>
              <a:buChar char="§"/>
              <a:tabLst>
                <a:tab pos="685800" algn="l"/>
              </a:tabLst>
            </a:pPr>
            <a:r>
              <a:rPr lang="en-US" sz="1600" dirty="0"/>
              <a:t>No loosening of liners</a:t>
            </a:r>
          </a:p>
          <a:p>
            <a:pPr marL="685800" indent="-228600">
              <a:spcAft>
                <a:spcPts val="600"/>
              </a:spcAft>
              <a:buFont typeface="Wingdings" pitchFamily="2" charset="2"/>
              <a:buChar char="§"/>
              <a:tabLst>
                <a:tab pos="685800" algn="l"/>
              </a:tabLst>
            </a:pPr>
            <a:r>
              <a:rPr lang="en-US" sz="1600" dirty="0"/>
              <a:t>No loosening of charges in strip</a:t>
            </a:r>
          </a:p>
          <a:p>
            <a:pPr marL="685800" indent="-228600">
              <a:spcAft>
                <a:spcPts val="600"/>
              </a:spcAft>
              <a:buFont typeface="Wingdings" pitchFamily="2" charset="2"/>
              <a:buChar char="§"/>
              <a:tabLst>
                <a:tab pos="685800" algn="l"/>
              </a:tabLst>
            </a:pPr>
            <a:r>
              <a:rPr lang="en-US" sz="1600" dirty="0"/>
              <a:t>No loosening of cord from </a:t>
            </a:r>
            <a:r>
              <a:rPr lang="en-US" sz="1600" dirty="0" smtClean="0"/>
              <a:t>charges</a:t>
            </a:r>
          </a:p>
          <a:p>
            <a:pPr marL="685800" indent="-228600">
              <a:spcAft>
                <a:spcPts val="600"/>
              </a:spcAft>
              <a:buFont typeface="Wingdings" pitchFamily="2" charset="2"/>
              <a:buChar char="§"/>
              <a:tabLst>
                <a:tab pos="685800" algn="l"/>
              </a:tabLst>
            </a:pPr>
            <a:endParaRPr lang="en-US" sz="1600" dirty="0" smtClean="0"/>
          </a:p>
          <a:p>
            <a:pPr marL="685800" indent="-228600">
              <a:spcAft>
                <a:spcPts val="600"/>
              </a:spcAft>
              <a:buFont typeface="Wingdings" pitchFamily="2" charset="2"/>
              <a:buChar char="§"/>
              <a:tabLst>
                <a:tab pos="685800" algn="l"/>
              </a:tabLst>
            </a:pPr>
            <a:endParaRPr lang="en-US" sz="1600" dirty="0"/>
          </a:p>
        </p:txBody>
      </p:sp>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2424" y="386090"/>
            <a:ext cx="8375316" cy="523220"/>
          </a:xfrm>
          <a:prstGeom prst="rect">
            <a:avLst/>
          </a:prstGeom>
          <a:noFill/>
        </p:spPr>
        <p:txBody>
          <a:bodyPr wrap="square" rtlCol="0">
            <a:spAutoFit/>
          </a:bodyPr>
          <a:lstStyle/>
          <a:p>
            <a:r>
              <a:rPr lang="en-US" sz="2800" dirty="0" smtClean="0">
                <a:solidFill>
                  <a:schemeClr val="bg1"/>
                </a:solidFill>
              </a:rPr>
              <a:t>One-Trip System Test #2- Flow Loop</a:t>
            </a:r>
            <a:endParaRPr lang="en-US" sz="2800" dirty="0">
              <a:solidFill>
                <a:schemeClr val="bg1"/>
              </a:solidFill>
            </a:endParaRPr>
          </a:p>
        </p:txBody>
      </p:sp>
      <p:sp>
        <p:nvSpPr>
          <p:cNvPr id="26" name="Rectangle 25"/>
          <p:cNvSpPr/>
          <p:nvPr/>
        </p:nvSpPr>
        <p:spPr>
          <a:xfrm>
            <a:off x="228600" y="1066800"/>
            <a:ext cx="8610600" cy="369332"/>
          </a:xfrm>
          <a:prstGeom prst="rect">
            <a:avLst/>
          </a:prstGeom>
        </p:spPr>
        <p:txBody>
          <a:bodyPr wrap="square">
            <a:spAutoFit/>
          </a:bodyPr>
          <a:lstStyle/>
          <a:p>
            <a:pPr>
              <a:spcAft>
                <a:spcPts val="600"/>
              </a:spcAft>
            </a:pPr>
            <a:r>
              <a:rPr lang="en-US" b="1" dirty="0" smtClean="0">
                <a:solidFill>
                  <a:srgbClr val="1E82A3"/>
                </a:solidFill>
              </a:rPr>
              <a:t>TCP System above Water Hammer:</a:t>
            </a:r>
            <a:endParaRPr lang="en-US" b="1" dirty="0">
              <a:solidFill>
                <a:srgbClr val="1E82A3"/>
              </a:solidFill>
            </a:endParaRPr>
          </a:p>
        </p:txBody>
      </p:sp>
      <p:sp>
        <p:nvSpPr>
          <p:cNvPr id="14" name="Rectangle 13"/>
          <p:cNvSpPr/>
          <p:nvPr/>
        </p:nvSpPr>
        <p:spPr>
          <a:xfrm>
            <a:off x="3162300" y="3940046"/>
            <a:ext cx="2590800" cy="276999"/>
          </a:xfrm>
          <a:prstGeom prst="rect">
            <a:avLst/>
          </a:prstGeom>
        </p:spPr>
        <p:txBody>
          <a:bodyPr wrap="square">
            <a:spAutoFit/>
          </a:bodyPr>
          <a:lstStyle/>
          <a:p>
            <a:pPr algn="ctr"/>
            <a:r>
              <a:rPr lang="en-US" sz="1200" i="1" dirty="0" smtClean="0"/>
              <a:t>After: Firing &amp; Shear Pins- No Damage</a:t>
            </a:r>
            <a:endParaRPr lang="en-US" sz="1200" i="1" dirty="0"/>
          </a:p>
        </p:txBody>
      </p:sp>
      <p:pic>
        <p:nvPicPr>
          <p:cNvPr id="17" name="Picture 16"/>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124200" y="1981200"/>
            <a:ext cx="2592070" cy="1958846"/>
          </a:xfrm>
          <a:prstGeom prst="rect">
            <a:avLst/>
          </a:prstGeom>
        </p:spPr>
      </p:pic>
      <p:pic>
        <p:nvPicPr>
          <p:cNvPr id="18" name="Picture 17"/>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5914" t="29453" r="8788" b="119"/>
          <a:stretch/>
        </p:blipFill>
        <p:spPr bwMode="auto">
          <a:xfrm>
            <a:off x="238125" y="1971675"/>
            <a:ext cx="2615032" cy="1958846"/>
          </a:xfrm>
          <a:prstGeom prst="rect">
            <a:avLst/>
          </a:prstGeom>
          <a:ln>
            <a:noFill/>
          </a:ln>
          <a:extLst>
            <a:ext uri="{53640926-AAD7-44D8-BBD7-CCE9431645EC}">
              <a14:shadowObscured xmlns:a14="http://schemas.microsoft.com/office/drawing/2010/main"/>
            </a:ext>
          </a:extLst>
        </p:spPr>
      </p:pic>
      <p:sp>
        <p:nvSpPr>
          <p:cNvPr id="19" name="Rectangle 18"/>
          <p:cNvSpPr/>
          <p:nvPr/>
        </p:nvSpPr>
        <p:spPr>
          <a:xfrm>
            <a:off x="266700" y="3940046"/>
            <a:ext cx="2667000" cy="276999"/>
          </a:xfrm>
          <a:prstGeom prst="rect">
            <a:avLst/>
          </a:prstGeom>
        </p:spPr>
        <p:txBody>
          <a:bodyPr wrap="square">
            <a:spAutoFit/>
          </a:bodyPr>
          <a:lstStyle/>
          <a:p>
            <a:pPr algn="ctr"/>
            <a:r>
              <a:rPr lang="en-US" sz="1200" i="1" dirty="0" smtClean="0"/>
              <a:t>Before: Charges in strip</a:t>
            </a:r>
            <a:endParaRPr lang="en-US" sz="1200" i="1" dirty="0"/>
          </a:p>
        </p:txBody>
      </p:sp>
      <p:pic>
        <p:nvPicPr>
          <p:cNvPr id="20" name="Picture 19"/>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5981700" y="1981200"/>
            <a:ext cx="2667000" cy="1949321"/>
          </a:xfrm>
          <a:prstGeom prst="rect">
            <a:avLst/>
          </a:prstGeom>
        </p:spPr>
      </p:pic>
      <p:sp>
        <p:nvSpPr>
          <p:cNvPr id="21" name="Rectangle 20"/>
          <p:cNvSpPr/>
          <p:nvPr/>
        </p:nvSpPr>
        <p:spPr>
          <a:xfrm>
            <a:off x="6019800" y="3930521"/>
            <a:ext cx="2590800" cy="461665"/>
          </a:xfrm>
          <a:prstGeom prst="rect">
            <a:avLst/>
          </a:prstGeom>
        </p:spPr>
        <p:txBody>
          <a:bodyPr wrap="square">
            <a:spAutoFit/>
          </a:bodyPr>
          <a:lstStyle/>
          <a:p>
            <a:pPr algn="ctr"/>
            <a:r>
              <a:rPr lang="en-US" sz="1200" i="1" dirty="0" smtClean="0"/>
              <a:t>After: Charge liners and Position-</a:t>
            </a:r>
          </a:p>
          <a:p>
            <a:pPr algn="ctr"/>
            <a:r>
              <a:rPr lang="en-US" sz="1200" i="1" dirty="0" smtClean="0"/>
              <a:t> No Damage</a:t>
            </a:r>
            <a:endParaRPr lang="en-US" sz="1200" i="1" dirty="0"/>
          </a:p>
        </p:txBody>
      </p:sp>
      <p:sp>
        <p:nvSpPr>
          <p:cNvPr id="2" name="Rectangle 1"/>
          <p:cNvSpPr/>
          <p:nvPr/>
        </p:nvSpPr>
        <p:spPr>
          <a:xfrm>
            <a:off x="3657600" y="4495800"/>
            <a:ext cx="5070140" cy="338554"/>
          </a:xfrm>
          <a:prstGeom prst="rect">
            <a:avLst/>
          </a:prstGeom>
        </p:spPr>
        <p:txBody>
          <a:bodyPr wrap="square">
            <a:spAutoFit/>
          </a:bodyPr>
          <a:lstStyle/>
          <a:p>
            <a:pPr marL="685800" indent="-228600">
              <a:spcAft>
                <a:spcPts val="600"/>
              </a:spcAft>
              <a:buFont typeface="Wingdings" pitchFamily="2" charset="2"/>
              <a:buChar char="§"/>
              <a:tabLst>
                <a:tab pos="685800" algn="l"/>
              </a:tabLst>
            </a:pPr>
            <a:r>
              <a:rPr lang="en-US" sz="1600" dirty="0"/>
              <a:t>Testing of pin afterwards fell w/in specification</a:t>
            </a:r>
          </a:p>
        </p:txBody>
      </p:sp>
      <p:sp>
        <p:nvSpPr>
          <p:cNvPr id="13" name="TextBox 12"/>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Tree>
    <p:extLst>
      <p:ext uri="{BB962C8B-B14F-4D97-AF65-F5344CB8AC3E}">
        <p14:creationId xmlns:p14="http://schemas.microsoft.com/office/powerpoint/2010/main" val="795222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1474" y="1445657"/>
            <a:ext cx="8658227" cy="4339650"/>
          </a:xfrm>
          <a:prstGeom prst="rect">
            <a:avLst/>
          </a:prstGeom>
          <a:noFill/>
        </p:spPr>
        <p:txBody>
          <a:bodyPr wrap="square" rtlCol="0">
            <a:spAutoFit/>
          </a:bodyPr>
          <a:lstStyle/>
          <a:p>
            <a:r>
              <a:rPr lang="en-US" sz="1600" dirty="0" smtClean="0"/>
              <a:t>Conclusion:</a:t>
            </a:r>
          </a:p>
          <a:p>
            <a:endParaRPr lang="en-US" sz="800" dirty="0" smtClean="0"/>
          </a:p>
          <a:p>
            <a:pPr marL="285750" indent="-285750">
              <a:spcAft>
                <a:spcPts val="600"/>
              </a:spcAft>
              <a:buFont typeface="Arial" pitchFamily="34" charset="0"/>
              <a:buChar char="•"/>
            </a:pPr>
            <a:r>
              <a:rPr lang="en-US" sz="1600" dirty="0" smtClean="0"/>
              <a:t>Accelerations </a:t>
            </a:r>
            <a:r>
              <a:rPr lang="en-US" sz="1600" dirty="0"/>
              <a:t>were 10x higher when the water hammer was run below the one-trip TCP system.  </a:t>
            </a:r>
            <a:endParaRPr lang="en-US" sz="1600" dirty="0" smtClean="0"/>
          </a:p>
          <a:p>
            <a:pPr marL="285750" indent="-285750">
              <a:spcAft>
                <a:spcPts val="600"/>
              </a:spcAft>
              <a:buFont typeface="Arial" pitchFamily="34" charset="0"/>
              <a:buChar char="•"/>
            </a:pPr>
            <a:r>
              <a:rPr lang="en-US" sz="1600" dirty="0" smtClean="0"/>
              <a:t>Calculated stress </a:t>
            </a:r>
            <a:r>
              <a:rPr lang="en-US" sz="1600" dirty="0"/>
              <a:t>of the PAFH shear </a:t>
            </a:r>
            <a:r>
              <a:rPr lang="en-US" sz="1600" dirty="0" smtClean="0"/>
              <a:t>pin </a:t>
            </a:r>
            <a:r>
              <a:rPr lang="en-US" sz="1600" dirty="0"/>
              <a:t>would be equivalent to 460 </a:t>
            </a:r>
            <a:r>
              <a:rPr lang="en-US" sz="1600" dirty="0" smtClean="0"/>
              <a:t>psi (based on 46 psi x 10). </a:t>
            </a:r>
            <a:r>
              <a:rPr lang="en-US" sz="1600" dirty="0"/>
              <a:t>  </a:t>
            </a:r>
            <a:endParaRPr lang="en-US" sz="1600" dirty="0" smtClean="0"/>
          </a:p>
          <a:p>
            <a:pPr marL="285750" indent="-285750">
              <a:spcAft>
                <a:spcPts val="600"/>
              </a:spcAft>
              <a:buFont typeface="Arial" pitchFamily="34" charset="0"/>
              <a:buChar char="•"/>
            </a:pPr>
            <a:r>
              <a:rPr lang="en-US" sz="1600" dirty="0" smtClean="0"/>
              <a:t>A </a:t>
            </a:r>
            <a:r>
              <a:rPr lang="en-US" sz="1600" dirty="0"/>
              <a:t>six-pin PAFH should easily withstand </a:t>
            </a:r>
            <a:r>
              <a:rPr lang="en-US" sz="1600" dirty="0" smtClean="0"/>
              <a:t>this, however </a:t>
            </a:r>
            <a:r>
              <a:rPr lang="en-US" sz="1600" dirty="0"/>
              <a:t>the safety factors are smaller.  </a:t>
            </a:r>
          </a:p>
          <a:p>
            <a:pPr>
              <a:spcBef>
                <a:spcPts val="600"/>
              </a:spcBef>
              <a:spcAft>
                <a:spcPts val="600"/>
              </a:spcAft>
            </a:pPr>
            <a:r>
              <a:rPr lang="en-US" sz="1600" dirty="0"/>
              <a:t> </a:t>
            </a:r>
            <a:r>
              <a:rPr lang="en-US" sz="1600" dirty="0" smtClean="0"/>
              <a:t>Analysis:</a:t>
            </a:r>
          </a:p>
          <a:p>
            <a:pPr marL="285750" indent="-285750">
              <a:spcAft>
                <a:spcPts val="600"/>
              </a:spcAft>
              <a:buFont typeface="Arial" pitchFamily="34" charset="0"/>
              <a:buChar char="•"/>
            </a:pPr>
            <a:r>
              <a:rPr lang="en-US" sz="1600" dirty="0" smtClean="0"/>
              <a:t>The </a:t>
            </a:r>
            <a:r>
              <a:rPr lang="en-US" sz="1600" dirty="0"/>
              <a:t>higher level of acceleration is </a:t>
            </a:r>
            <a:r>
              <a:rPr lang="en-US" sz="1600" dirty="0" smtClean="0"/>
              <a:t>related </a:t>
            </a:r>
            <a:r>
              <a:rPr lang="en-US" sz="1600" dirty="0"/>
              <a:t>to the higher flow rate and pressure spikes in the small flow tube of the one-trip TCP system.  </a:t>
            </a:r>
            <a:endParaRPr lang="en-US" sz="1600" dirty="0" smtClean="0"/>
          </a:p>
          <a:p>
            <a:pPr marL="285750" indent="-285750">
              <a:spcAft>
                <a:spcPts val="600"/>
              </a:spcAft>
              <a:buFont typeface="Arial" pitchFamily="34" charset="0"/>
              <a:buChar char="•"/>
            </a:pPr>
            <a:r>
              <a:rPr lang="en-US" sz="1600" dirty="0" smtClean="0"/>
              <a:t>Recommend modifying the configuration:</a:t>
            </a:r>
          </a:p>
          <a:p>
            <a:pPr marL="628650" lvl="1" indent="-285750">
              <a:spcAft>
                <a:spcPts val="600"/>
              </a:spcAft>
              <a:buFont typeface="Wingdings" pitchFamily="2" charset="2"/>
              <a:buChar char="Ø"/>
            </a:pPr>
            <a:r>
              <a:rPr lang="en-US" sz="1600" dirty="0" smtClean="0"/>
              <a:t> Position </a:t>
            </a:r>
            <a:r>
              <a:rPr lang="en-US" sz="1600" dirty="0"/>
              <a:t>the water hammer above the </a:t>
            </a:r>
            <a:r>
              <a:rPr lang="en-US" sz="1600" dirty="0" smtClean="0"/>
              <a:t>TCP </a:t>
            </a:r>
            <a:r>
              <a:rPr lang="en-US" sz="1600" dirty="0"/>
              <a:t>array to reduce the acceleration levels, bending moments and pressure variation in the flow tube and </a:t>
            </a:r>
            <a:r>
              <a:rPr lang="en-US" sz="1600" dirty="0" smtClean="0"/>
              <a:t>connections.</a:t>
            </a:r>
          </a:p>
          <a:p>
            <a:pPr marL="628650" lvl="1" indent="-285750">
              <a:spcAft>
                <a:spcPts val="600"/>
              </a:spcAft>
              <a:buFont typeface="Wingdings" pitchFamily="2" charset="2"/>
              <a:buChar char="Ø"/>
            </a:pPr>
            <a:r>
              <a:rPr lang="en-US" sz="1600" dirty="0" smtClean="0"/>
              <a:t>Position the PAFH at </a:t>
            </a:r>
            <a:r>
              <a:rPr lang="en-US" sz="1600" dirty="0"/>
              <a:t>the lower end of the </a:t>
            </a:r>
            <a:r>
              <a:rPr lang="en-US" sz="1600" dirty="0" smtClean="0"/>
              <a:t>TCP array- possible with no detrimental affects.</a:t>
            </a:r>
            <a:endParaRPr lang="en-US" sz="1600" dirty="0"/>
          </a:p>
          <a:p>
            <a:pPr>
              <a:spcBef>
                <a:spcPts val="600"/>
              </a:spcBef>
              <a:spcAft>
                <a:spcPts val="600"/>
              </a:spcAft>
              <a:tabLst>
                <a:tab pos="228600" algn="l"/>
              </a:tabLst>
            </a:pPr>
            <a:r>
              <a:rPr lang="en-US" sz="1600" dirty="0" smtClean="0"/>
              <a:t>Next Step: </a:t>
            </a:r>
          </a:p>
          <a:p>
            <a:pPr marL="285750" indent="-285750">
              <a:spcAft>
                <a:spcPts val="600"/>
              </a:spcAft>
              <a:buFont typeface="Arial" pitchFamily="34" charset="0"/>
              <a:buChar char="•"/>
              <a:tabLst>
                <a:tab pos="228600" algn="l"/>
              </a:tabLst>
            </a:pPr>
            <a:r>
              <a:rPr lang="en-US" sz="1600" dirty="0" smtClean="0"/>
              <a:t>Field Trial</a:t>
            </a:r>
            <a:endParaRPr lang="en-US" sz="1600" dirty="0"/>
          </a:p>
        </p:txBody>
      </p:sp>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2424" y="386090"/>
            <a:ext cx="8375316" cy="954107"/>
          </a:xfrm>
          <a:prstGeom prst="rect">
            <a:avLst/>
          </a:prstGeom>
          <a:noFill/>
        </p:spPr>
        <p:txBody>
          <a:bodyPr wrap="square" rtlCol="0">
            <a:spAutoFit/>
          </a:bodyPr>
          <a:lstStyle/>
          <a:p>
            <a:r>
              <a:rPr lang="en-US" sz="2800" dirty="0" smtClean="0">
                <a:solidFill>
                  <a:schemeClr val="bg1"/>
                </a:solidFill>
              </a:rPr>
              <a:t>Analysis/ Results</a:t>
            </a:r>
            <a:endParaRPr lang="en-US" sz="2800" dirty="0">
              <a:solidFill>
                <a:schemeClr val="bg1"/>
              </a:solidFill>
            </a:endParaRPr>
          </a:p>
          <a:p>
            <a:endParaRPr lang="en-US" sz="2800" dirty="0">
              <a:solidFill>
                <a:schemeClr val="bg1"/>
              </a:solidFill>
            </a:endParaRPr>
          </a:p>
        </p:txBody>
      </p:sp>
      <p:sp>
        <p:nvSpPr>
          <p:cNvPr id="26" name="Rectangle 25"/>
          <p:cNvSpPr/>
          <p:nvPr/>
        </p:nvSpPr>
        <p:spPr>
          <a:xfrm>
            <a:off x="228600" y="1066800"/>
            <a:ext cx="8610600" cy="369332"/>
          </a:xfrm>
          <a:prstGeom prst="rect">
            <a:avLst/>
          </a:prstGeom>
        </p:spPr>
        <p:txBody>
          <a:bodyPr wrap="square">
            <a:spAutoFit/>
          </a:bodyPr>
          <a:lstStyle/>
          <a:p>
            <a:pPr>
              <a:spcAft>
                <a:spcPts val="600"/>
              </a:spcAft>
            </a:pPr>
            <a:r>
              <a:rPr lang="en-US" b="1" dirty="0" smtClean="0">
                <a:solidFill>
                  <a:srgbClr val="1E82A3"/>
                </a:solidFill>
              </a:rPr>
              <a:t>TCP System above Water Hammer:</a:t>
            </a:r>
            <a:endParaRPr lang="en-US" b="1" dirty="0">
              <a:solidFill>
                <a:srgbClr val="1E82A3"/>
              </a:solidFill>
            </a:endParaRPr>
          </a:p>
        </p:txBody>
      </p:sp>
      <p:sp>
        <p:nvSpPr>
          <p:cNvPr id="6" name="TextBox 5"/>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
        <p:nvSpPr>
          <p:cNvPr id="9" name="TextBox 23"/>
          <p:cNvSpPr txBox="1"/>
          <p:nvPr/>
        </p:nvSpPr>
        <p:spPr>
          <a:xfrm>
            <a:off x="8225635" y="5841271"/>
            <a:ext cx="7850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i="1" dirty="0" smtClean="0"/>
              <a:t>Cleanout Tools</a:t>
            </a:r>
          </a:p>
          <a:p>
            <a:pPr algn="ctr"/>
            <a:r>
              <a:rPr lang="en-US" sz="1200" i="1" dirty="0" smtClean="0"/>
              <a:t>(below)</a:t>
            </a:r>
            <a:endParaRPr lang="en-US" sz="1200" i="1" dirty="0"/>
          </a:p>
        </p:txBody>
      </p:sp>
      <p:pic>
        <p:nvPicPr>
          <p:cNvPr id="10" name="Picture 9"/>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67749"/>
          <a:stretch/>
        </p:blipFill>
        <p:spPr bwMode="auto">
          <a:xfrm flipH="1" flipV="1">
            <a:off x="2996455" y="5890804"/>
            <a:ext cx="2524079" cy="54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4750" t="9515" r="13913" b="2665"/>
          <a:stretch/>
        </p:blipFill>
        <p:spPr bwMode="auto">
          <a:xfrm flipH="1" flipV="1">
            <a:off x="5401660" y="5874598"/>
            <a:ext cx="2869849" cy="61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2480" r="4996"/>
          <a:stretch/>
        </p:blipFill>
        <p:spPr bwMode="auto">
          <a:xfrm flipH="1" flipV="1">
            <a:off x="1020343" y="5891338"/>
            <a:ext cx="1976112" cy="54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21"/>
          <p:cNvSpPr txBox="1"/>
          <p:nvPr/>
        </p:nvSpPr>
        <p:spPr>
          <a:xfrm>
            <a:off x="186535" y="5799502"/>
            <a:ext cx="93345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i="1" dirty="0" smtClean="0"/>
              <a:t>Water Hammer</a:t>
            </a:r>
          </a:p>
          <a:p>
            <a:pPr algn="ctr"/>
            <a:r>
              <a:rPr lang="en-US" sz="1200" i="1" dirty="0" smtClean="0"/>
              <a:t> (above)</a:t>
            </a:r>
            <a:endParaRPr lang="en-US" sz="1200" i="1" dirty="0"/>
          </a:p>
        </p:txBody>
      </p:sp>
      <p:sp>
        <p:nvSpPr>
          <p:cNvPr id="20" name="TextBox 21"/>
          <p:cNvSpPr txBox="1"/>
          <p:nvPr/>
        </p:nvSpPr>
        <p:spPr>
          <a:xfrm>
            <a:off x="2819400" y="6423139"/>
            <a:ext cx="13525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i="1" dirty="0" smtClean="0"/>
              <a:t>Gun</a:t>
            </a:r>
            <a:endParaRPr lang="en-US" sz="1200" i="1" dirty="0"/>
          </a:p>
        </p:txBody>
      </p:sp>
      <p:sp>
        <p:nvSpPr>
          <p:cNvPr id="21" name="TextBox 21"/>
          <p:cNvSpPr txBox="1"/>
          <p:nvPr/>
        </p:nvSpPr>
        <p:spPr>
          <a:xfrm>
            <a:off x="4299321" y="6423139"/>
            <a:ext cx="135255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i="1" dirty="0" smtClean="0"/>
              <a:t>FH</a:t>
            </a:r>
            <a:endParaRPr lang="en-US" sz="1200" i="1" dirty="0"/>
          </a:p>
        </p:txBody>
      </p:sp>
      <p:sp>
        <p:nvSpPr>
          <p:cNvPr id="22" name="TextBox 21"/>
          <p:cNvSpPr txBox="1"/>
          <p:nvPr/>
        </p:nvSpPr>
        <p:spPr>
          <a:xfrm>
            <a:off x="3863805" y="5522503"/>
            <a:ext cx="2003595"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i="1" dirty="0" smtClean="0"/>
              <a:t>Modified Configuration</a:t>
            </a:r>
            <a:endParaRPr lang="en-US" sz="1200" i="1" dirty="0"/>
          </a:p>
        </p:txBody>
      </p:sp>
    </p:spTree>
    <p:extLst>
      <p:ext uri="{BB962C8B-B14F-4D97-AF65-F5344CB8AC3E}">
        <p14:creationId xmlns:p14="http://schemas.microsoft.com/office/powerpoint/2010/main" val="1679119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099" y="990600"/>
            <a:ext cx="8572501" cy="5447645"/>
          </a:xfrm>
          <a:prstGeom prst="rect">
            <a:avLst/>
          </a:prstGeom>
        </p:spPr>
        <p:txBody>
          <a:bodyPr wrap="square">
            <a:spAutoFit/>
          </a:bodyPr>
          <a:lstStyle/>
          <a:p>
            <a:pPr marL="342900" indent="-342900">
              <a:spcAft>
                <a:spcPts val="600"/>
              </a:spcAft>
              <a:buFont typeface="Arial" pitchFamily="34" charset="0"/>
              <a:buChar char="•"/>
            </a:pPr>
            <a:r>
              <a:rPr lang="en-US" sz="1600" dirty="0" smtClean="0"/>
              <a:t>Water Hammers have proven themselves a viable option for extending the reach of Coiled Tubing</a:t>
            </a:r>
          </a:p>
          <a:p>
            <a:pPr marL="342900" indent="-342900">
              <a:spcAft>
                <a:spcPts val="600"/>
              </a:spcAft>
              <a:buFont typeface="Arial" pitchFamily="34" charset="0"/>
              <a:buChar char="•"/>
            </a:pPr>
            <a:r>
              <a:rPr lang="en-US" sz="1600" dirty="0" smtClean="0"/>
              <a:t>The related acceleration and pressure pulses from the </a:t>
            </a:r>
            <a:r>
              <a:rPr lang="en-US" sz="1600" dirty="0" err="1" smtClean="0"/>
              <a:t>downhole</a:t>
            </a:r>
            <a:r>
              <a:rPr lang="en-US" sz="1600" dirty="0" smtClean="0"/>
              <a:t> operation of water </a:t>
            </a:r>
            <a:r>
              <a:rPr lang="en-US" sz="1600" dirty="0"/>
              <a:t>h</a:t>
            </a:r>
            <a:r>
              <a:rPr lang="en-US" sz="1600" dirty="0" smtClean="0"/>
              <a:t>ammers could detrimentally affect TCP explosive components, so </a:t>
            </a:r>
            <a:r>
              <a:rPr lang="en-US" sz="1600" dirty="0" err="1" smtClean="0"/>
              <a:t>Expro</a:t>
            </a:r>
            <a:r>
              <a:rPr lang="en-US" sz="1600" dirty="0" smtClean="0"/>
              <a:t> and </a:t>
            </a:r>
            <a:r>
              <a:rPr lang="en-US" sz="1600" dirty="0" err="1" smtClean="0"/>
              <a:t>Tempress</a:t>
            </a:r>
            <a:r>
              <a:rPr lang="en-US" sz="1600" dirty="0" smtClean="0"/>
              <a:t> tested</a:t>
            </a:r>
          </a:p>
          <a:p>
            <a:pPr marL="628650" indent="-285750">
              <a:spcAft>
                <a:spcPts val="600"/>
              </a:spcAft>
              <a:buFont typeface="Wingdings" pitchFamily="2" charset="2"/>
              <a:buChar char="Ø"/>
            </a:pPr>
            <a:r>
              <a:rPr lang="en-US" sz="1600" dirty="0" smtClean="0"/>
              <a:t>Flow Loop testing has proven that the use of </a:t>
            </a:r>
            <a:r>
              <a:rPr lang="en-US" sz="1600" dirty="0" err="1" smtClean="0"/>
              <a:t>Tempress</a:t>
            </a:r>
            <a:r>
              <a:rPr lang="en-US" sz="1600" dirty="0" smtClean="0"/>
              <a:t>’ water hammer, when run above a typical TCP Toe Prep assembly with </a:t>
            </a:r>
            <a:r>
              <a:rPr lang="en-US" sz="1600" dirty="0" err="1" smtClean="0"/>
              <a:t>Expro</a:t>
            </a:r>
            <a:r>
              <a:rPr lang="en-US" sz="1600" dirty="0" smtClean="0"/>
              <a:t> firing head, </a:t>
            </a:r>
            <a:r>
              <a:rPr lang="en-US" sz="1600" b="1" dirty="0" smtClean="0">
                <a:solidFill>
                  <a:srgbClr val="1E82A3"/>
                </a:solidFill>
              </a:rPr>
              <a:t>can be done safely</a:t>
            </a:r>
          </a:p>
          <a:p>
            <a:pPr marL="628650" indent="-285750">
              <a:spcAft>
                <a:spcPts val="600"/>
              </a:spcAft>
              <a:buFont typeface="Wingdings" pitchFamily="2" charset="2"/>
              <a:buChar char="Ø"/>
            </a:pPr>
            <a:r>
              <a:rPr lang="en-US" sz="1600" dirty="0" smtClean="0"/>
              <a:t>A field trial has validated the Flow Loop testing and proven that </a:t>
            </a:r>
            <a:r>
              <a:rPr lang="en-US" sz="1600" dirty="0"/>
              <a:t>the use of </a:t>
            </a:r>
            <a:r>
              <a:rPr lang="en-US" sz="1600" dirty="0" smtClean="0"/>
              <a:t>this water Hammer, </a:t>
            </a:r>
            <a:r>
              <a:rPr lang="en-US" sz="1600" dirty="0"/>
              <a:t>when run above </a:t>
            </a:r>
            <a:r>
              <a:rPr lang="en-US" sz="1600" dirty="0" smtClean="0"/>
              <a:t>an </a:t>
            </a:r>
            <a:r>
              <a:rPr lang="en-US" sz="1600" dirty="0" err="1" smtClean="0"/>
              <a:t>Expro</a:t>
            </a:r>
            <a:r>
              <a:rPr lang="en-US" sz="1600" dirty="0" smtClean="0"/>
              <a:t> </a:t>
            </a:r>
            <a:r>
              <a:rPr lang="en-US" sz="1600" dirty="0"/>
              <a:t>TCP Toe Prep </a:t>
            </a:r>
            <a:r>
              <a:rPr lang="en-US" sz="1600" dirty="0" smtClean="0"/>
              <a:t>assembly, </a:t>
            </a:r>
            <a:r>
              <a:rPr lang="en-US" sz="1600" b="1" dirty="0">
                <a:solidFill>
                  <a:srgbClr val="1E82A3"/>
                </a:solidFill>
              </a:rPr>
              <a:t>can be done </a:t>
            </a:r>
            <a:r>
              <a:rPr lang="en-US" sz="1600" b="1" dirty="0" smtClean="0">
                <a:solidFill>
                  <a:srgbClr val="1E82A3"/>
                </a:solidFill>
              </a:rPr>
              <a:t>safely</a:t>
            </a:r>
          </a:p>
          <a:p>
            <a:pPr marL="228600" indent="-228600">
              <a:spcAft>
                <a:spcPts val="600"/>
              </a:spcAft>
              <a:buFont typeface="Arial" pitchFamily="34" charset="0"/>
              <a:buChar char="•"/>
            </a:pPr>
            <a:r>
              <a:rPr lang="en-US" sz="1600" dirty="0" smtClean="0"/>
              <a:t>The limitation of design is that two separate runs are required for Clean-out and TCP Toe Prep.</a:t>
            </a:r>
          </a:p>
          <a:p>
            <a:pPr marL="228600" indent="-228600">
              <a:spcAft>
                <a:spcPts val="600"/>
              </a:spcAft>
              <a:buFont typeface="Arial" pitchFamily="34" charset="0"/>
              <a:buChar char="•"/>
            </a:pPr>
            <a:r>
              <a:rPr lang="en-US" sz="1600" dirty="0" smtClean="0"/>
              <a:t>As a result, a patented One-Trip design has been evaluated which allows combining TCP equipment, Water Hammers and Clean-out tools.</a:t>
            </a:r>
          </a:p>
          <a:p>
            <a:pPr marL="628650" indent="-285750">
              <a:spcAft>
                <a:spcPts val="600"/>
              </a:spcAft>
              <a:buFont typeface="Wingdings" pitchFamily="2" charset="2"/>
              <a:buChar char="Ø"/>
            </a:pPr>
            <a:r>
              <a:rPr lang="en-US" sz="1600" dirty="0" smtClean="0"/>
              <a:t>Gun system testing has proven a) adequate flow area and b) that flow tube was not damaged.</a:t>
            </a:r>
          </a:p>
          <a:p>
            <a:pPr marL="628650" indent="-285750">
              <a:spcAft>
                <a:spcPts val="600"/>
              </a:spcAft>
              <a:buFont typeface="Wingdings" pitchFamily="2" charset="2"/>
              <a:buChar char="Ø"/>
            </a:pPr>
            <a:r>
              <a:rPr lang="en-US" sz="1600" dirty="0" smtClean="0"/>
              <a:t>Flow </a:t>
            </a:r>
            <a:r>
              <a:rPr lang="en-US" sz="1600" dirty="0"/>
              <a:t>Loop testing has proven that the use of </a:t>
            </a:r>
            <a:r>
              <a:rPr lang="en-US" sz="1600" dirty="0" err="1" smtClean="0"/>
              <a:t>Tempress</a:t>
            </a:r>
            <a:r>
              <a:rPr lang="en-US" sz="1600" dirty="0" smtClean="0"/>
              <a:t>’ water </a:t>
            </a:r>
            <a:r>
              <a:rPr lang="en-US" sz="1600" dirty="0"/>
              <a:t>h</a:t>
            </a:r>
            <a:r>
              <a:rPr lang="en-US" sz="1600" dirty="0" smtClean="0"/>
              <a:t>ammers and clean-out tools, when run below the </a:t>
            </a:r>
            <a:r>
              <a:rPr lang="en-US" sz="1600" dirty="0" err="1" smtClean="0"/>
              <a:t>Expro</a:t>
            </a:r>
            <a:r>
              <a:rPr lang="en-US" sz="1600" dirty="0" smtClean="0"/>
              <a:t> One-Trip TCP assembly, </a:t>
            </a:r>
            <a:r>
              <a:rPr lang="en-US" sz="1600" b="1" dirty="0">
                <a:solidFill>
                  <a:srgbClr val="0082A3"/>
                </a:solidFill>
              </a:rPr>
              <a:t>can be done </a:t>
            </a:r>
            <a:r>
              <a:rPr lang="en-US" sz="1600" b="1" dirty="0" smtClean="0">
                <a:solidFill>
                  <a:srgbClr val="0082A3"/>
                </a:solidFill>
              </a:rPr>
              <a:t>safely</a:t>
            </a:r>
            <a:r>
              <a:rPr lang="en-US" sz="1600" dirty="0" smtClean="0"/>
              <a:t>. </a:t>
            </a:r>
          </a:p>
          <a:p>
            <a:pPr marL="628650">
              <a:spcAft>
                <a:spcPts val="600"/>
              </a:spcAft>
            </a:pPr>
            <a:r>
              <a:rPr lang="en-US" sz="1600" dirty="0" smtClean="0"/>
              <a:t>Benefits:</a:t>
            </a:r>
          </a:p>
          <a:p>
            <a:pPr marL="914400" lvl="1" indent="-228600">
              <a:spcAft>
                <a:spcPts val="600"/>
              </a:spcAft>
              <a:buFont typeface="Wingdings" pitchFamily="2" charset="2"/>
              <a:buChar char="§"/>
            </a:pPr>
            <a:r>
              <a:rPr lang="en-US" sz="1600" dirty="0" smtClean="0"/>
              <a:t>Clean-out tools are moved to the bottom of assembly, optimizing bottom’s up clean-out</a:t>
            </a:r>
          </a:p>
          <a:p>
            <a:pPr marL="914400" lvl="1" indent="-228600">
              <a:spcAft>
                <a:spcPts val="600"/>
              </a:spcAft>
              <a:buFont typeface="Wingdings" pitchFamily="2" charset="2"/>
              <a:buChar char="§"/>
            </a:pPr>
            <a:r>
              <a:rPr lang="en-US" sz="1600" dirty="0" smtClean="0"/>
              <a:t>Full flow parallel to TCP allows high </a:t>
            </a:r>
            <a:r>
              <a:rPr lang="en-US" sz="1600" dirty="0" err="1" smtClean="0"/>
              <a:t>bpm’s</a:t>
            </a:r>
            <a:r>
              <a:rPr lang="en-US" sz="1600" dirty="0" smtClean="0"/>
              <a:t> for Water Hammer/ Clean-out tool function</a:t>
            </a:r>
          </a:p>
          <a:p>
            <a:pPr marL="914400" lvl="1" indent="-228600">
              <a:spcAft>
                <a:spcPts val="600"/>
              </a:spcAft>
              <a:buFont typeface="Wingdings" pitchFamily="2" charset="2"/>
              <a:buChar char="§"/>
            </a:pPr>
            <a:r>
              <a:rPr lang="en-US" sz="1600" dirty="0" smtClean="0"/>
              <a:t>TCP/ Water Hammer/ Clean-out tools all operational in One-Trip, saving one CT run</a:t>
            </a:r>
            <a:endParaRPr lang="en-US" sz="1600" dirty="0"/>
          </a:p>
          <a:p>
            <a:pPr marL="685800" indent="-342900">
              <a:spcAft>
                <a:spcPts val="600"/>
              </a:spcAft>
              <a:buFont typeface="Wingdings" pitchFamily="2" charset="2"/>
              <a:buChar char="Ø"/>
            </a:pPr>
            <a:r>
              <a:rPr lang="en-US" sz="1600" dirty="0"/>
              <a:t>A field trial </a:t>
            </a:r>
            <a:r>
              <a:rPr lang="en-US" sz="1600" dirty="0" smtClean="0"/>
              <a:t>of the One-Trip system is pending.</a:t>
            </a:r>
          </a:p>
        </p:txBody>
      </p:sp>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2424" y="386090"/>
            <a:ext cx="4448175" cy="523220"/>
          </a:xfrm>
          <a:prstGeom prst="rect">
            <a:avLst/>
          </a:prstGeom>
          <a:noFill/>
        </p:spPr>
        <p:txBody>
          <a:bodyPr wrap="square" rtlCol="0">
            <a:spAutoFit/>
          </a:bodyPr>
          <a:lstStyle/>
          <a:p>
            <a:r>
              <a:rPr lang="en-US" sz="2800" dirty="0" smtClean="0">
                <a:solidFill>
                  <a:schemeClr val="bg1"/>
                </a:solidFill>
              </a:rPr>
              <a:t> </a:t>
            </a:r>
            <a:endParaRPr lang="en-US" sz="2800" dirty="0">
              <a:solidFill>
                <a:schemeClr val="bg1"/>
              </a:solidFill>
            </a:endParaRPr>
          </a:p>
        </p:txBody>
      </p:sp>
      <p:sp>
        <p:nvSpPr>
          <p:cNvPr id="13" name="TextBox 12"/>
          <p:cNvSpPr txBox="1"/>
          <p:nvPr/>
        </p:nvSpPr>
        <p:spPr>
          <a:xfrm>
            <a:off x="386714" y="362605"/>
            <a:ext cx="7461886" cy="523220"/>
          </a:xfrm>
          <a:prstGeom prst="rect">
            <a:avLst/>
          </a:prstGeom>
          <a:noFill/>
        </p:spPr>
        <p:txBody>
          <a:bodyPr wrap="square" rtlCol="0">
            <a:spAutoFit/>
          </a:bodyPr>
          <a:lstStyle/>
          <a:p>
            <a:r>
              <a:rPr lang="en-US" sz="2800" dirty="0" smtClean="0">
                <a:solidFill>
                  <a:schemeClr val="bg1">
                    <a:lumMod val="95000"/>
                  </a:schemeClr>
                </a:solidFill>
              </a:rPr>
              <a:t>Summary</a:t>
            </a:r>
            <a:endParaRPr lang="en-US" sz="2800" dirty="0">
              <a:solidFill>
                <a:schemeClr val="bg1">
                  <a:lumMod val="95000"/>
                </a:schemeClr>
              </a:solidFill>
            </a:endParaRPr>
          </a:p>
        </p:txBody>
      </p:sp>
      <p:sp>
        <p:nvSpPr>
          <p:cNvPr id="6" name="TextBox 5"/>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Tree>
    <p:extLst>
      <p:ext uri="{BB962C8B-B14F-4D97-AF65-F5344CB8AC3E}">
        <p14:creationId xmlns:p14="http://schemas.microsoft.com/office/powerpoint/2010/main" val="429850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099" y="1295400"/>
            <a:ext cx="8572501" cy="2185214"/>
          </a:xfrm>
          <a:prstGeom prst="rect">
            <a:avLst/>
          </a:prstGeom>
        </p:spPr>
        <p:txBody>
          <a:bodyPr wrap="square">
            <a:spAutoFit/>
          </a:bodyPr>
          <a:lstStyle/>
          <a:p>
            <a:pPr>
              <a:spcBef>
                <a:spcPts val="600"/>
              </a:spcBef>
              <a:spcAft>
                <a:spcPts val="600"/>
              </a:spcAft>
            </a:pPr>
            <a:r>
              <a:rPr lang="en-US" sz="1600" dirty="0" smtClean="0">
                <a:solidFill>
                  <a:srgbClr val="606A74"/>
                </a:solidFill>
              </a:rPr>
              <a:t>To answer the question: </a:t>
            </a:r>
          </a:p>
          <a:p>
            <a:pPr algn="ctr"/>
            <a:endParaRPr lang="en-US" sz="1600" dirty="0" smtClean="0">
              <a:solidFill>
                <a:srgbClr val="1E82A3"/>
              </a:solidFill>
            </a:endParaRPr>
          </a:p>
          <a:p>
            <a:pPr algn="ctr"/>
            <a:r>
              <a:rPr lang="en-US" sz="1600" b="1" dirty="0" smtClean="0">
                <a:solidFill>
                  <a:srgbClr val="1E82A3"/>
                </a:solidFill>
              </a:rPr>
              <a:t>Agitating </a:t>
            </a:r>
            <a:r>
              <a:rPr lang="en-US" sz="1600" b="1" dirty="0">
                <a:solidFill>
                  <a:srgbClr val="1E82A3"/>
                </a:solidFill>
              </a:rPr>
              <a:t>Explosives in Extended Reach Wells </a:t>
            </a:r>
            <a:r>
              <a:rPr lang="en-US" sz="1600" b="1" dirty="0" smtClean="0">
                <a:solidFill>
                  <a:srgbClr val="1E82A3"/>
                </a:solidFill>
              </a:rPr>
              <a:t>- </a:t>
            </a:r>
            <a:r>
              <a:rPr lang="en-US" sz="1600" b="1" dirty="0">
                <a:solidFill>
                  <a:srgbClr val="1E82A3"/>
                </a:solidFill>
              </a:rPr>
              <a:t>A Good Idea? </a:t>
            </a:r>
            <a:endParaRPr lang="en-US" sz="1600" b="1" dirty="0" smtClean="0">
              <a:solidFill>
                <a:srgbClr val="1E82A3"/>
              </a:solidFill>
            </a:endParaRPr>
          </a:p>
          <a:p>
            <a:pPr algn="ctr"/>
            <a:endParaRPr lang="en-US" sz="1600" dirty="0" smtClean="0">
              <a:solidFill>
                <a:srgbClr val="1E82A3"/>
              </a:solidFill>
            </a:endParaRPr>
          </a:p>
          <a:p>
            <a:pPr algn="ctr"/>
            <a:endParaRPr lang="en-US" sz="1600" dirty="0" smtClean="0">
              <a:solidFill>
                <a:srgbClr val="1E82A3"/>
              </a:solidFill>
            </a:endParaRPr>
          </a:p>
          <a:p>
            <a:pPr marL="742950" lvl="1" indent="-285750" algn="ctr">
              <a:spcBef>
                <a:spcPts val="600"/>
              </a:spcBef>
              <a:spcAft>
                <a:spcPts val="600"/>
              </a:spcAft>
              <a:buFont typeface="Arial" pitchFamily="34" charset="0"/>
              <a:buChar char="•"/>
            </a:pPr>
            <a:r>
              <a:rPr lang="en-US" sz="1600" dirty="0" smtClean="0">
                <a:solidFill>
                  <a:srgbClr val="606A74"/>
                </a:solidFill>
              </a:rPr>
              <a:t>An acceptable idea, but only with system proven safe by testing! </a:t>
            </a:r>
          </a:p>
          <a:p>
            <a:pPr marL="742950" lvl="1" indent="-285750" algn="ctr">
              <a:spcBef>
                <a:spcPts val="600"/>
              </a:spcBef>
              <a:spcAft>
                <a:spcPts val="600"/>
              </a:spcAft>
              <a:buFont typeface="Arial" pitchFamily="34" charset="0"/>
              <a:buChar char="•"/>
            </a:pPr>
            <a:r>
              <a:rPr lang="en-US" sz="1600" dirty="0">
                <a:solidFill>
                  <a:srgbClr val="606A74"/>
                </a:solidFill>
              </a:rPr>
              <a:t>Other </a:t>
            </a:r>
            <a:r>
              <a:rPr lang="en-US" sz="1600" dirty="0" smtClean="0">
                <a:solidFill>
                  <a:srgbClr val="606A74"/>
                </a:solidFill>
              </a:rPr>
              <a:t>manufacturers’ </a:t>
            </a:r>
            <a:r>
              <a:rPr lang="en-US" sz="1600" dirty="0">
                <a:solidFill>
                  <a:srgbClr val="606A74"/>
                </a:solidFill>
              </a:rPr>
              <a:t>systems </a:t>
            </a:r>
            <a:r>
              <a:rPr lang="en-US" sz="1600" dirty="0" smtClean="0">
                <a:solidFill>
                  <a:srgbClr val="606A74"/>
                </a:solidFill>
              </a:rPr>
              <a:t>should be validated prior to use!</a:t>
            </a:r>
            <a:endParaRPr lang="en-US" sz="1600" dirty="0">
              <a:solidFill>
                <a:srgbClr val="606A74"/>
              </a:solidFill>
            </a:endParaRPr>
          </a:p>
        </p:txBody>
      </p:sp>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2424" y="386090"/>
            <a:ext cx="4448175" cy="523220"/>
          </a:xfrm>
          <a:prstGeom prst="rect">
            <a:avLst/>
          </a:prstGeom>
          <a:noFill/>
        </p:spPr>
        <p:txBody>
          <a:bodyPr wrap="square" rtlCol="0">
            <a:spAutoFit/>
          </a:bodyPr>
          <a:lstStyle/>
          <a:p>
            <a:r>
              <a:rPr lang="en-US" sz="2800" dirty="0" smtClean="0">
                <a:solidFill>
                  <a:schemeClr val="bg1"/>
                </a:solidFill>
              </a:rPr>
              <a:t> </a:t>
            </a:r>
            <a:endParaRPr lang="en-US" sz="2800" dirty="0">
              <a:solidFill>
                <a:schemeClr val="bg1"/>
              </a:solidFill>
            </a:endParaRPr>
          </a:p>
        </p:txBody>
      </p:sp>
      <p:sp>
        <p:nvSpPr>
          <p:cNvPr id="13" name="TextBox 12"/>
          <p:cNvSpPr txBox="1"/>
          <p:nvPr/>
        </p:nvSpPr>
        <p:spPr>
          <a:xfrm>
            <a:off x="386714" y="362605"/>
            <a:ext cx="7461886" cy="523220"/>
          </a:xfrm>
          <a:prstGeom prst="rect">
            <a:avLst/>
          </a:prstGeom>
          <a:noFill/>
        </p:spPr>
        <p:txBody>
          <a:bodyPr wrap="square" rtlCol="0">
            <a:spAutoFit/>
          </a:bodyPr>
          <a:lstStyle/>
          <a:p>
            <a:r>
              <a:rPr lang="en-US" sz="2800" dirty="0" smtClean="0">
                <a:solidFill>
                  <a:schemeClr val="bg1">
                    <a:lumMod val="95000"/>
                  </a:schemeClr>
                </a:solidFill>
              </a:rPr>
              <a:t>Summary</a:t>
            </a:r>
            <a:endParaRPr lang="en-US" sz="2800" dirty="0">
              <a:solidFill>
                <a:schemeClr val="bg1">
                  <a:lumMod val="95000"/>
                </a:schemeClr>
              </a:solidFill>
            </a:endParaRPr>
          </a:p>
        </p:txBody>
      </p:sp>
      <p:sp>
        <p:nvSpPr>
          <p:cNvPr id="6" name="TextBox 5"/>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Tree>
    <p:extLst>
      <p:ext uri="{BB962C8B-B14F-4D97-AF65-F5344CB8AC3E}">
        <p14:creationId xmlns:p14="http://schemas.microsoft.com/office/powerpoint/2010/main" val="3171437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4724400" y="4429191"/>
            <a:ext cx="3571874" cy="1020296"/>
          </a:xfrm>
          <a:prstGeom prst="rect">
            <a:avLst/>
          </a:prstGeom>
          <a:noFill/>
          <a:ln w="9525">
            <a:noFill/>
            <a:miter lim="800000"/>
            <a:headEnd/>
            <a:tailEnd/>
          </a:ln>
        </p:spPr>
      </p:pic>
      <p:sp>
        <p:nvSpPr>
          <p:cNvPr id="3074" name="Rectangle 3"/>
          <p:cNvSpPr>
            <a:spLocks noGrp="1" noChangeArrowheads="1"/>
          </p:cNvSpPr>
          <p:nvPr>
            <p:ph type="subTitle" idx="1"/>
          </p:nvPr>
        </p:nvSpPr>
        <p:spPr>
          <a:xfrm>
            <a:off x="5041715" y="5334000"/>
            <a:ext cx="3600450" cy="360363"/>
          </a:xfrm>
        </p:spPr>
        <p:txBody>
          <a:bodyPr>
            <a:normAutofit/>
          </a:bodyPr>
          <a:lstStyle/>
          <a:p>
            <a:pPr eaLnBrk="1" hangingPunct="1"/>
            <a:r>
              <a:rPr lang="en-GB" sz="1400" dirty="0" smtClean="0">
                <a:solidFill>
                  <a:srgbClr val="606A74"/>
                </a:solidFill>
                <a:latin typeface="Gill Sans MT" pitchFamily="34" charset="0"/>
              </a:rPr>
              <a:t>WELL FLOW MANAGEMENT</a:t>
            </a:r>
            <a:r>
              <a:rPr lang="en-GB" sz="1400" baseline="30000" dirty="0" smtClean="0">
                <a:solidFill>
                  <a:srgbClr val="606A74"/>
                </a:solidFill>
                <a:latin typeface="Gill Sans MT" pitchFamily="34" charset="0"/>
              </a:rPr>
              <a:t>TM</a:t>
            </a:r>
            <a:endParaRPr lang="en-US" sz="1400" dirty="0" smtClean="0">
              <a:solidFill>
                <a:srgbClr val="606A74"/>
              </a:solidFill>
              <a:latin typeface="Gill Sans MT" pitchFamily="34" charset="0"/>
            </a:endParaRPr>
          </a:p>
        </p:txBody>
      </p:sp>
      <p:sp>
        <p:nvSpPr>
          <p:cNvPr id="2" name="TextBox 1"/>
          <p:cNvSpPr txBox="1"/>
          <p:nvPr/>
        </p:nvSpPr>
        <p:spPr>
          <a:xfrm>
            <a:off x="1323974" y="3315325"/>
            <a:ext cx="6677025" cy="1169551"/>
          </a:xfrm>
          <a:prstGeom prst="rect">
            <a:avLst/>
          </a:prstGeom>
          <a:noFill/>
        </p:spPr>
        <p:txBody>
          <a:bodyPr wrap="square" rtlCol="0">
            <a:spAutoFit/>
          </a:bodyPr>
          <a:lstStyle/>
          <a:p>
            <a:pPr algn="ctr"/>
            <a:r>
              <a:rPr lang="en-US" sz="2400" b="1" dirty="0">
                <a:solidFill>
                  <a:srgbClr val="606A74"/>
                </a:solidFill>
              </a:rPr>
              <a:t>Agitating Explosives in Extended Reach Wells </a:t>
            </a:r>
            <a:r>
              <a:rPr lang="en-US" sz="2400" b="1" dirty="0" smtClean="0">
                <a:solidFill>
                  <a:srgbClr val="606A74"/>
                </a:solidFill>
              </a:rPr>
              <a:t>–</a:t>
            </a:r>
          </a:p>
          <a:p>
            <a:pPr algn="ctr"/>
            <a:r>
              <a:rPr lang="en-US" sz="2400" b="1" dirty="0" smtClean="0">
                <a:solidFill>
                  <a:srgbClr val="606A74"/>
                </a:solidFill>
              </a:rPr>
              <a:t> </a:t>
            </a:r>
            <a:r>
              <a:rPr lang="en-US" sz="2400" b="1" dirty="0">
                <a:solidFill>
                  <a:srgbClr val="606A74"/>
                </a:solidFill>
              </a:rPr>
              <a:t>A Good Idea?</a:t>
            </a:r>
            <a:r>
              <a:rPr lang="en-GB" sz="2200" b="1" dirty="0" smtClean="0">
                <a:solidFill>
                  <a:srgbClr val="606A74"/>
                </a:solidFill>
                <a:latin typeface="Arial" pitchFamily="34" charset="0"/>
                <a:cs typeface="Arial" pitchFamily="34" charset="0"/>
              </a:rPr>
              <a:t> </a:t>
            </a:r>
            <a:endParaRPr lang="en-US" sz="2200" b="1" dirty="0">
              <a:solidFill>
                <a:srgbClr val="606A74"/>
              </a:solidFill>
              <a:latin typeface="Arial" pitchFamily="34" charset="0"/>
              <a:cs typeface="Arial" pitchFamily="34" charset="0"/>
            </a:endParaRPr>
          </a:p>
          <a:p>
            <a:pPr algn="ctr"/>
            <a:endParaRPr lang="en-US" sz="2200" b="1" dirty="0">
              <a:solidFill>
                <a:srgbClr val="606A74"/>
              </a:solidFill>
              <a:latin typeface="Arial" pitchFamily="34" charset="0"/>
              <a:cs typeface="Arial" pitchFamily="34" charset="0"/>
            </a:endParaRPr>
          </a:p>
        </p:txBody>
      </p:sp>
      <p:sp>
        <p:nvSpPr>
          <p:cNvPr id="5" name="Rectangle 4"/>
          <p:cNvSpPr/>
          <p:nvPr/>
        </p:nvSpPr>
        <p:spPr>
          <a:xfrm>
            <a:off x="5089340" y="609600"/>
            <a:ext cx="3505200" cy="2015936"/>
          </a:xfrm>
          <a:prstGeom prst="rect">
            <a:avLst/>
          </a:prstGeom>
        </p:spPr>
        <p:txBody>
          <a:bodyPr wrap="square">
            <a:spAutoFit/>
          </a:bodyPr>
          <a:lstStyle/>
          <a:p>
            <a:pPr algn="ctr">
              <a:spcAft>
                <a:spcPts val="600"/>
              </a:spcAft>
            </a:pPr>
            <a:r>
              <a:rPr lang="en-US" sz="2400" dirty="0" smtClean="0">
                <a:solidFill>
                  <a:srgbClr val="1E82A3"/>
                </a:solidFill>
                <a:latin typeface="Arial Black" pitchFamily="34" charset="0"/>
              </a:rPr>
              <a:t>INTERNATIONAL PERFORATING SYMPOSIUM </a:t>
            </a:r>
            <a:r>
              <a:rPr lang="en-US" sz="2400" dirty="0">
                <a:solidFill>
                  <a:srgbClr val="1E82A3"/>
                </a:solidFill>
                <a:latin typeface="Arial Black" pitchFamily="34" charset="0"/>
              </a:rPr>
              <a:t>EUROPE</a:t>
            </a:r>
            <a:endParaRPr lang="en-US" sz="2400" dirty="0" smtClean="0">
              <a:solidFill>
                <a:srgbClr val="1E82A3"/>
              </a:solidFill>
              <a:latin typeface="Arial Black" pitchFamily="34" charset="0"/>
            </a:endParaRPr>
          </a:p>
          <a:p>
            <a:pPr algn="ctr">
              <a:spcAft>
                <a:spcPts val="600"/>
              </a:spcAft>
            </a:pPr>
            <a:r>
              <a:rPr lang="en-US" sz="2400" dirty="0" smtClean="0">
                <a:solidFill>
                  <a:srgbClr val="1E82A3"/>
                </a:solidFill>
                <a:latin typeface="Arial Black" pitchFamily="34" charset="0"/>
              </a:rPr>
              <a:t>2015</a:t>
            </a:r>
          </a:p>
        </p:txBody>
      </p:sp>
      <p:cxnSp>
        <p:nvCxnSpPr>
          <p:cNvPr id="8" name="Straight Connector 7"/>
          <p:cNvCxnSpPr/>
          <p:nvPr/>
        </p:nvCxnSpPr>
        <p:spPr>
          <a:xfrm>
            <a:off x="1752600" y="4267200"/>
            <a:ext cx="5715000" cy="0"/>
          </a:xfrm>
          <a:prstGeom prst="line">
            <a:avLst/>
          </a:prstGeom>
          <a:ln>
            <a:solidFill>
              <a:srgbClr val="1E82A3"/>
            </a:solidFill>
          </a:ln>
        </p:spPr>
        <p:style>
          <a:lnRef idx="1">
            <a:schemeClr val="accent1"/>
          </a:lnRef>
          <a:fillRef idx="0">
            <a:schemeClr val="accent1"/>
          </a:fillRef>
          <a:effectRef idx="0">
            <a:schemeClr val="accent1"/>
          </a:effectRef>
          <a:fontRef idx="minor">
            <a:schemeClr val="tx1"/>
          </a:fontRef>
        </p:style>
      </p:cxnSp>
      <p:pic>
        <p:nvPicPr>
          <p:cNvPr id="1026" name="Picture 2" descr="http://econintersect.com/images/2013/6/81792308shale-oil-and-gas-global-map-2013-june.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951" b="7205"/>
          <a:stretch/>
        </p:blipFill>
        <p:spPr bwMode="auto">
          <a:xfrm>
            <a:off x="718829" y="829300"/>
            <a:ext cx="4403540" cy="2505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53000" y="5715000"/>
            <a:ext cx="3913983" cy="646331"/>
          </a:xfrm>
          <a:prstGeom prst="rect">
            <a:avLst/>
          </a:prstGeom>
        </p:spPr>
        <p:txBody>
          <a:bodyPr wrap="square">
            <a:spAutoFit/>
          </a:bodyPr>
          <a:lstStyle/>
          <a:p>
            <a:pPr algn="ctr"/>
            <a:r>
              <a:rPr lang="en-US" b="1" dirty="0">
                <a:solidFill>
                  <a:srgbClr val="1E82A3"/>
                </a:solidFill>
                <a:latin typeface="Arial" pitchFamily="34" charset="0"/>
                <a:cs typeface="Arial" pitchFamily="34" charset="0"/>
              </a:rPr>
              <a:t>Kerry </a:t>
            </a:r>
            <a:r>
              <a:rPr lang="en-US" b="1" dirty="0" smtClean="0">
                <a:solidFill>
                  <a:srgbClr val="1E82A3"/>
                </a:solidFill>
                <a:latin typeface="Arial" pitchFamily="34" charset="0"/>
                <a:cs typeface="Arial" pitchFamily="34" charset="0"/>
              </a:rPr>
              <a:t>Daly</a:t>
            </a:r>
          </a:p>
          <a:p>
            <a:pPr algn="ctr"/>
            <a:r>
              <a:rPr lang="en-US" b="1" dirty="0" smtClean="0">
                <a:solidFill>
                  <a:srgbClr val="1E82A3"/>
                </a:solidFill>
                <a:latin typeface="Arial" pitchFamily="34" charset="0"/>
                <a:cs typeface="Arial" pitchFamily="34" charset="0"/>
              </a:rPr>
              <a:t>Global </a:t>
            </a:r>
            <a:r>
              <a:rPr lang="en-US" b="1" dirty="0">
                <a:solidFill>
                  <a:srgbClr val="1E82A3"/>
                </a:solidFill>
                <a:latin typeface="Arial" pitchFamily="34" charset="0"/>
                <a:cs typeface="Arial" pitchFamily="34" charset="0"/>
              </a:rPr>
              <a:t>BD Manager- DST TCP</a:t>
            </a:r>
            <a:endParaRPr lang="en-US" dirty="0">
              <a:solidFill>
                <a:srgbClr val="1E82A3"/>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95866"/>
            <a:ext cx="33528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ChangeArrowheads="1"/>
          </p:cNvSpPr>
          <p:nvPr/>
        </p:nvSpPr>
        <p:spPr bwMode="auto">
          <a:xfrm>
            <a:off x="1066800" y="5715000"/>
            <a:ext cx="19800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Jack Kolle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808080"/>
                </a:solidFill>
                <a:effectLst/>
                <a:latin typeface="Arial" pitchFamily="34" charset="0"/>
                <a:ea typeface="Calibri" pitchFamily="34" charset="0"/>
                <a:cs typeface="Times New Roman" pitchFamily="18" charset="0"/>
              </a:rPr>
              <a:t>General Manager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Description: cid:image004.jpg@01CCD083.B0E62DF0"/>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38200" y="5340022"/>
            <a:ext cx="2528579" cy="2804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p:nvSpPr>
        <p:spPr bwMode="auto">
          <a:xfrm>
            <a:off x="0" y="639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646464"/>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646464"/>
                </a:solidFill>
                <a:effectLst/>
                <a:latin typeface="Arial" pitchFamily="34" charset="0"/>
                <a:ea typeface="Calibri" pitchFamily="34" charset="0"/>
                <a:cs typeface="Arial" pitchFamily="34" charset="0"/>
              </a:rPr>
              <a:t/>
            </a:r>
            <a:br>
              <a:rPr kumimoji="0" lang="en-US" sz="1000" b="0" i="0" u="none" strike="noStrike" cap="none" normalizeH="0" baseline="0" smtClean="0">
                <a:ln>
                  <a:noFill/>
                </a:ln>
                <a:solidFill>
                  <a:srgbClr val="646464"/>
                </a:solidFill>
                <a:effectLst/>
                <a:latin typeface="Arial" pitchFamily="34" charset="0"/>
                <a:ea typeface="Calibri" pitchFamily="34" charset="0"/>
                <a:cs typeface="Arial" pitchFamily="34" charset="0"/>
              </a:rPr>
            </a:br>
            <a:r>
              <a:rPr kumimoji="0" lang="en-US" sz="1000" b="0" i="0" u="none" strike="noStrike" cap="none" normalizeH="0" baseline="0" smtClean="0">
                <a:ln>
                  <a:noFill/>
                </a:ln>
                <a:solidFill>
                  <a:srgbClr val="646464"/>
                </a:solidFill>
                <a:effectLst/>
                <a:latin typeface="Arial" pitchFamily="34" charset="0"/>
                <a:ea typeface="Calibri" pitchFamily="34" charset="0"/>
                <a:cs typeface="Arial" pitchFamily="34" charset="0"/>
              </a:rPr>
              <a:t/>
            </a:r>
            <a:br>
              <a:rPr kumimoji="0" lang="en-US" sz="1000" b="0" i="0" u="none" strike="noStrike" cap="none" normalizeH="0" baseline="0" smtClean="0">
                <a:ln>
                  <a:noFill/>
                </a:ln>
                <a:solidFill>
                  <a:srgbClr val="646464"/>
                </a:solidFill>
                <a:effectLst/>
                <a:latin typeface="Arial" pitchFamily="34" charset="0"/>
                <a:ea typeface="Calibri"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6324600" y="2712482"/>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
        <p:nvSpPr>
          <p:cNvPr id="11" name="Rectangle 10"/>
          <p:cNvSpPr/>
          <p:nvPr/>
        </p:nvSpPr>
        <p:spPr>
          <a:xfrm>
            <a:off x="1276350" y="304840"/>
            <a:ext cx="3276600" cy="369332"/>
          </a:xfrm>
          <a:prstGeom prst="rect">
            <a:avLst/>
          </a:prstGeom>
        </p:spPr>
        <p:txBody>
          <a:bodyPr wrap="square">
            <a:spAutoFit/>
          </a:bodyPr>
          <a:lstStyle/>
          <a:p>
            <a:r>
              <a:rPr lang="en-US" b="1" dirty="0">
                <a:solidFill>
                  <a:srgbClr val="1E82A3"/>
                </a:solidFill>
              </a:rPr>
              <a:t>Questions?      </a:t>
            </a:r>
            <a:r>
              <a:rPr lang="en-US" b="1" dirty="0" smtClean="0">
                <a:solidFill>
                  <a:srgbClr val="1E82A3"/>
                </a:solidFill>
              </a:rPr>
              <a:t>Thank </a:t>
            </a:r>
            <a:r>
              <a:rPr lang="en-US" b="1" dirty="0">
                <a:solidFill>
                  <a:srgbClr val="1E82A3"/>
                </a:solidFill>
              </a:rPr>
              <a:t>you!   </a:t>
            </a:r>
            <a:endParaRPr lang="en-US" b="1" dirty="0">
              <a:solidFill>
                <a:srgbClr val="606A74"/>
              </a:solidFill>
            </a:endParaRPr>
          </a:p>
        </p:txBody>
      </p:sp>
    </p:spTree>
    <p:extLst>
      <p:ext uri="{BB962C8B-B14F-4D97-AF65-F5344CB8AC3E}">
        <p14:creationId xmlns:p14="http://schemas.microsoft.com/office/powerpoint/2010/main" val="841081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2425" y="386090"/>
            <a:ext cx="3429000" cy="523220"/>
          </a:xfrm>
          <a:prstGeom prst="rect">
            <a:avLst/>
          </a:prstGeom>
          <a:noFill/>
        </p:spPr>
        <p:txBody>
          <a:bodyPr wrap="square" rtlCol="0">
            <a:spAutoFit/>
          </a:bodyPr>
          <a:lstStyle/>
          <a:p>
            <a:r>
              <a:rPr lang="en-US" sz="2800" dirty="0" smtClean="0">
                <a:solidFill>
                  <a:schemeClr val="bg1"/>
                </a:solidFill>
              </a:rPr>
              <a:t>Introduction</a:t>
            </a:r>
            <a:endParaRPr lang="en-US" sz="2800" dirty="0">
              <a:solidFill>
                <a:schemeClr val="bg1"/>
              </a:solidFill>
            </a:endParaRPr>
          </a:p>
        </p:txBody>
      </p:sp>
      <p:sp>
        <p:nvSpPr>
          <p:cNvPr id="6" name="TextBox 5"/>
          <p:cNvSpPr txBox="1"/>
          <p:nvPr/>
        </p:nvSpPr>
        <p:spPr>
          <a:xfrm>
            <a:off x="228600" y="992952"/>
            <a:ext cx="5257800" cy="4647426"/>
          </a:xfrm>
          <a:prstGeom prst="rect">
            <a:avLst/>
          </a:prstGeom>
          <a:noFill/>
        </p:spPr>
        <p:txBody>
          <a:bodyPr wrap="square" rtlCol="0">
            <a:spAutoFit/>
          </a:bodyPr>
          <a:lstStyle/>
          <a:p>
            <a:pPr marL="228600"/>
            <a:endParaRPr lang="en-US" sz="800" b="1" dirty="0" smtClean="0">
              <a:solidFill>
                <a:srgbClr val="1E82A3"/>
              </a:solidFill>
            </a:endParaRPr>
          </a:p>
          <a:p>
            <a:pPr marL="285750" indent="-285750">
              <a:buFont typeface="Arial" pitchFamily="34" charset="0"/>
              <a:buChar char="•"/>
            </a:pPr>
            <a:r>
              <a:rPr lang="en-US" sz="1600" dirty="0"/>
              <a:t>The total length of horizontal wells increasingly exceeds the normal running limits of coiled </a:t>
            </a:r>
            <a:r>
              <a:rPr lang="en-US" sz="1600" dirty="0" smtClean="0"/>
              <a:t>tubing (CT), </a:t>
            </a:r>
            <a:r>
              <a:rPr lang="en-US" sz="1600" dirty="0"/>
              <a:t>therefore, the industry has invented and adopted the use of water hammers </a:t>
            </a:r>
            <a:r>
              <a:rPr lang="en-US" sz="1600" dirty="0" smtClean="0"/>
              <a:t>as one option to </a:t>
            </a:r>
            <a:r>
              <a:rPr lang="en-US" sz="1600" dirty="0"/>
              <a:t>emplace the coiled tubing and its related equipment into the farthest reaches of the lateral (toe). </a:t>
            </a:r>
            <a:endParaRPr lang="en-US" sz="1600" dirty="0" smtClean="0"/>
          </a:p>
          <a:p>
            <a:pPr marL="285750" indent="-285750">
              <a:buFont typeface="Arial" pitchFamily="34" charset="0"/>
              <a:buChar char="•"/>
            </a:pPr>
            <a:endParaRPr lang="en-US" sz="800" dirty="0" smtClean="0"/>
          </a:p>
          <a:p>
            <a:pPr marL="285750" indent="-285750">
              <a:buFont typeface="Arial" pitchFamily="34" charset="0"/>
              <a:buChar char="•"/>
            </a:pPr>
            <a:r>
              <a:rPr lang="en-US" sz="1600" dirty="0" smtClean="0"/>
              <a:t>Related equipment </a:t>
            </a:r>
            <a:r>
              <a:rPr lang="en-US" sz="1600" dirty="0"/>
              <a:t>can include hydraulic jets, mills and motors for cleaning </a:t>
            </a:r>
            <a:r>
              <a:rPr lang="en-US" sz="1600" dirty="0" smtClean="0"/>
              <a:t>debris </a:t>
            </a:r>
            <a:r>
              <a:rPr lang="en-US" sz="1600" dirty="0"/>
              <a:t>out of the well, and tubing conveyed perforating (TCP) guns and firing heads for establishing </a:t>
            </a:r>
            <a:r>
              <a:rPr lang="en-US" sz="1600" dirty="0" smtClean="0"/>
              <a:t>the flow </a:t>
            </a:r>
            <a:r>
              <a:rPr lang="en-US" sz="1600" dirty="0"/>
              <a:t>path into the well for fracturing and </a:t>
            </a:r>
            <a:r>
              <a:rPr lang="en-US" sz="1600" dirty="0" smtClean="0"/>
              <a:t>production. </a:t>
            </a:r>
          </a:p>
          <a:p>
            <a:pPr marL="285750" indent="-285750">
              <a:buFont typeface="Arial" pitchFamily="34" charset="0"/>
              <a:buChar char="•"/>
            </a:pPr>
            <a:endParaRPr lang="en-US" sz="800" dirty="0"/>
          </a:p>
          <a:p>
            <a:pPr marL="285750" indent="-285750">
              <a:buFont typeface="Arial" pitchFamily="34" charset="0"/>
              <a:buChar char="•"/>
            </a:pPr>
            <a:r>
              <a:rPr lang="en-US" sz="1600" dirty="0" smtClean="0"/>
              <a:t>From </a:t>
            </a:r>
            <a:r>
              <a:rPr lang="en-US" sz="1600" dirty="0"/>
              <a:t>a safety perspective, the use of perforating guns, which contain several types of discreet explosive components designed to fire based on shock or impact (some more sensitive than others), may conflict with the use of water hammers, which </a:t>
            </a:r>
            <a:r>
              <a:rPr lang="en-US" sz="1600" dirty="0" smtClean="0"/>
              <a:t>axially </a:t>
            </a:r>
            <a:r>
              <a:rPr lang="en-US" sz="1600" dirty="0"/>
              <a:t>impact the lowest components of the bottom hole </a:t>
            </a:r>
            <a:r>
              <a:rPr lang="en-US" sz="1600" dirty="0" smtClean="0"/>
              <a:t>assembly.</a:t>
            </a: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670" t="3338" r="5936" b="6607"/>
          <a:stretch/>
        </p:blipFill>
        <p:spPr bwMode="auto">
          <a:xfrm>
            <a:off x="6172200" y="1295400"/>
            <a:ext cx="2213124" cy="271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4538"/>
          <a:stretch/>
        </p:blipFill>
        <p:spPr bwMode="auto">
          <a:xfrm>
            <a:off x="6172200" y="4445337"/>
            <a:ext cx="2213124" cy="117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Tree>
    <p:extLst>
      <p:ext uri="{BB962C8B-B14F-4D97-AF65-F5344CB8AC3E}">
        <p14:creationId xmlns:p14="http://schemas.microsoft.com/office/powerpoint/2010/main" val="3400521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2424" y="386090"/>
            <a:ext cx="6200775" cy="523220"/>
          </a:xfrm>
          <a:prstGeom prst="rect">
            <a:avLst/>
          </a:prstGeom>
          <a:noFill/>
        </p:spPr>
        <p:txBody>
          <a:bodyPr wrap="square" rtlCol="0">
            <a:spAutoFit/>
          </a:bodyPr>
          <a:lstStyle/>
          <a:p>
            <a:r>
              <a:rPr lang="en-US" sz="2800" dirty="0" smtClean="0">
                <a:solidFill>
                  <a:schemeClr val="bg1"/>
                </a:solidFill>
              </a:rPr>
              <a:t>Introduction</a:t>
            </a:r>
            <a:endParaRPr lang="en-US" sz="2800" dirty="0">
              <a:solidFill>
                <a:schemeClr val="bg1"/>
              </a:solidFill>
            </a:endParaRPr>
          </a:p>
        </p:txBody>
      </p:sp>
      <p:sp>
        <p:nvSpPr>
          <p:cNvPr id="6" name="TextBox 5"/>
          <p:cNvSpPr txBox="1"/>
          <p:nvPr/>
        </p:nvSpPr>
        <p:spPr>
          <a:xfrm>
            <a:off x="228600" y="992952"/>
            <a:ext cx="6147833" cy="5386090"/>
          </a:xfrm>
          <a:prstGeom prst="rect">
            <a:avLst/>
          </a:prstGeom>
          <a:noFill/>
        </p:spPr>
        <p:txBody>
          <a:bodyPr wrap="square" rtlCol="0">
            <a:spAutoFit/>
          </a:bodyPr>
          <a:lstStyle/>
          <a:p>
            <a:pPr marL="228600"/>
            <a:endParaRPr lang="en-US" sz="800" b="1" dirty="0" smtClean="0">
              <a:solidFill>
                <a:srgbClr val="1E82A3"/>
              </a:solidFill>
            </a:endParaRPr>
          </a:p>
          <a:p>
            <a:pPr marL="285750" indent="-285750" fontAlgn="base">
              <a:buFont typeface="Arial" pitchFamily="34" charset="0"/>
              <a:buChar char="•"/>
            </a:pPr>
            <a:r>
              <a:rPr lang="en-US" sz="1600" dirty="0" smtClean="0"/>
              <a:t>Sometimes the industry requires this combination in extended reach wells, especially before formation breakdown </a:t>
            </a:r>
          </a:p>
          <a:p>
            <a:pPr marL="742950" lvl="1" indent="-285750" fontAlgn="base">
              <a:buFont typeface="Arial" pitchFamily="34" charset="0"/>
              <a:buChar char="•"/>
            </a:pPr>
            <a:r>
              <a:rPr lang="en-US" sz="1600" dirty="0" smtClean="0"/>
              <a:t>where no flow path exists for pumping down </a:t>
            </a:r>
            <a:r>
              <a:rPr lang="en-US" sz="1600" dirty="0" err="1" smtClean="0"/>
              <a:t>wireline</a:t>
            </a:r>
            <a:r>
              <a:rPr lang="en-US" sz="1600" dirty="0" smtClean="0"/>
              <a:t> guns, or</a:t>
            </a:r>
          </a:p>
          <a:p>
            <a:pPr marL="742950" lvl="1" indent="-285750" fontAlgn="base">
              <a:buFont typeface="Arial" pitchFamily="34" charset="0"/>
              <a:buChar char="•"/>
            </a:pPr>
            <a:r>
              <a:rPr lang="en-US" sz="1600" dirty="0" smtClean="0"/>
              <a:t>when primary completion equipment (sliding sleeves) fails. </a:t>
            </a:r>
          </a:p>
          <a:p>
            <a:pPr lvl="1" fontAlgn="base"/>
            <a:endParaRPr lang="en-US" sz="800" dirty="0" smtClean="0"/>
          </a:p>
          <a:p>
            <a:pPr marL="285750" indent="-285750" fontAlgn="base">
              <a:buFont typeface="Arial" pitchFamily="34" charset="0"/>
              <a:buChar char="•"/>
            </a:pPr>
            <a:r>
              <a:rPr lang="en-US" sz="1600" dirty="0" smtClean="0"/>
              <a:t>Modeling </a:t>
            </a:r>
            <a:r>
              <a:rPr lang="en-US" sz="1600" dirty="0"/>
              <a:t>tools may allow users to configure tool strings with coiled tubing, water hammers, and perforating guns. However, this does not take into account the compatibility aspects regarding whether this is safe to do so. To truly determine the compatibility beyond simple conjecture, testing is required and has been completed. </a:t>
            </a:r>
          </a:p>
          <a:p>
            <a:pPr marL="285750" indent="-285750" fontAlgn="base">
              <a:buFont typeface="Arial" pitchFamily="34" charset="0"/>
              <a:buChar char="•"/>
            </a:pPr>
            <a:endParaRPr lang="en-US" sz="800" dirty="0" smtClean="0"/>
          </a:p>
          <a:p>
            <a:pPr marL="285750" indent="-285750" fontAlgn="base">
              <a:buFont typeface="Arial" pitchFamily="34" charset="0"/>
              <a:buChar char="•"/>
            </a:pPr>
            <a:r>
              <a:rPr lang="en-US" sz="1600" dirty="0" smtClean="0"/>
              <a:t>This presentation </a:t>
            </a:r>
            <a:r>
              <a:rPr lang="en-US" sz="1600" dirty="0"/>
              <a:t>will discuss common techniques and findings established in joint laboratory testing of an industry-leading water hammer run above a typical coiled tubing </a:t>
            </a:r>
            <a:r>
              <a:rPr lang="en-US" sz="1600" dirty="0" smtClean="0"/>
              <a:t>TCP </a:t>
            </a:r>
            <a:r>
              <a:rPr lang="en-US" sz="1600" dirty="0"/>
              <a:t>assembly (toe </a:t>
            </a:r>
            <a:r>
              <a:rPr lang="en-US" sz="1600" dirty="0" smtClean="0"/>
              <a:t>prep).</a:t>
            </a:r>
          </a:p>
          <a:p>
            <a:pPr marL="285750" indent="-285750" fontAlgn="base">
              <a:buFont typeface="Arial" pitchFamily="34" charset="0"/>
              <a:buChar char="•"/>
            </a:pPr>
            <a:endParaRPr lang="en-US" sz="800" dirty="0"/>
          </a:p>
          <a:p>
            <a:pPr marL="285750" indent="-285750" fontAlgn="base">
              <a:buFont typeface="Arial" pitchFamily="34" charset="0"/>
              <a:buChar char="•"/>
            </a:pPr>
            <a:r>
              <a:rPr lang="en-US" sz="1600" dirty="0"/>
              <a:t>F</a:t>
            </a:r>
            <a:r>
              <a:rPr lang="en-US" sz="1600" dirty="0" smtClean="0"/>
              <a:t>ield </a:t>
            </a:r>
            <a:r>
              <a:rPr lang="en-US" sz="1600" dirty="0"/>
              <a:t>trial </a:t>
            </a:r>
            <a:r>
              <a:rPr lang="en-US" sz="1600" dirty="0" smtClean="0"/>
              <a:t>results using </a:t>
            </a:r>
            <a:r>
              <a:rPr lang="en-US" sz="1600" dirty="0"/>
              <a:t>live explosives </a:t>
            </a:r>
            <a:r>
              <a:rPr lang="en-US" sz="1600" dirty="0" smtClean="0"/>
              <a:t>will be discussed. </a:t>
            </a:r>
          </a:p>
          <a:p>
            <a:pPr marL="285750" indent="-285750" fontAlgn="base">
              <a:buFont typeface="Arial" pitchFamily="34" charset="0"/>
              <a:buChar char="•"/>
            </a:pPr>
            <a:endParaRPr lang="en-US" sz="800" dirty="0"/>
          </a:p>
          <a:p>
            <a:pPr marL="285750" indent="-285750">
              <a:buFont typeface="Arial" pitchFamily="34" charset="0"/>
              <a:buChar char="•"/>
            </a:pPr>
            <a:r>
              <a:rPr lang="en-US" sz="1600" dirty="0" smtClean="0"/>
              <a:t>Also to be presented was an </a:t>
            </a:r>
            <a:r>
              <a:rPr lang="en-US" sz="1600" dirty="0"/>
              <a:t>outcome of the </a:t>
            </a:r>
            <a:r>
              <a:rPr lang="en-US" sz="1600" dirty="0" smtClean="0"/>
              <a:t>testing- the </a:t>
            </a:r>
            <a:r>
              <a:rPr lang="en-US" sz="1600" dirty="0"/>
              <a:t>invention of a novel approach (part of which is patented</a:t>
            </a:r>
            <a:r>
              <a:rPr lang="en-US" sz="1600" dirty="0" smtClean="0"/>
              <a:t>) in </a:t>
            </a:r>
            <a:r>
              <a:rPr lang="en-US" sz="1600" dirty="0"/>
              <a:t>which TCP equipment was reconfigured with coiled tubing, water hammer, hydraulic jets or mills and motors - moving it above the water hammer and clean-out tools. This improves operator </a:t>
            </a:r>
            <a:r>
              <a:rPr lang="en-US" sz="1600" dirty="0" smtClean="0"/>
              <a:t>efficiency by eliminating one or more CT runs, thus saving time and reducing risk.</a:t>
            </a:r>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524000"/>
            <a:ext cx="2681916" cy="406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
        <p:nvSpPr>
          <p:cNvPr id="8" name="TextBox 21"/>
          <p:cNvSpPr txBox="1"/>
          <p:nvPr/>
        </p:nvSpPr>
        <p:spPr>
          <a:xfrm>
            <a:off x="7191374" y="5584647"/>
            <a:ext cx="164782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i="1" dirty="0" smtClean="0"/>
              <a:t>Modeling Graphic Based on Input Parameters and Results</a:t>
            </a:r>
            <a:endParaRPr lang="en-US" sz="1200" i="1" dirty="0"/>
          </a:p>
        </p:txBody>
      </p:sp>
    </p:spTree>
    <p:extLst>
      <p:ext uri="{BB962C8B-B14F-4D97-AF65-F5344CB8AC3E}">
        <p14:creationId xmlns:p14="http://schemas.microsoft.com/office/powerpoint/2010/main" val="3880120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1543886"/>
            <a:ext cx="4572000" cy="5093702"/>
          </a:xfrm>
          <a:prstGeom prst="rect">
            <a:avLst/>
          </a:prstGeom>
        </p:spPr>
        <p:txBody>
          <a:bodyPr wrap="square">
            <a:spAutoFit/>
          </a:bodyPr>
          <a:lstStyle/>
          <a:p>
            <a:pPr marL="228600" indent="-228600">
              <a:spcAft>
                <a:spcPts val="600"/>
              </a:spcAft>
              <a:buFont typeface="Arial" pitchFamily="34" charset="0"/>
              <a:buChar char="•"/>
            </a:pPr>
            <a:r>
              <a:rPr lang="en-US" sz="1500" dirty="0" smtClean="0"/>
              <a:t>Actuation pressure determined by adding</a:t>
            </a:r>
            <a:endParaRPr lang="en-US" sz="1500" dirty="0"/>
          </a:p>
          <a:p>
            <a:pPr lvl="1" indent="-228600">
              <a:spcAft>
                <a:spcPts val="600"/>
              </a:spcAft>
              <a:buFont typeface="Wingdings" pitchFamily="2" charset="2"/>
              <a:buChar char="Ø"/>
            </a:pPr>
            <a:r>
              <a:rPr lang="en-US" sz="1500" dirty="0" smtClean="0"/>
              <a:t>Hydrostatic pressure at depth of FH</a:t>
            </a:r>
          </a:p>
          <a:p>
            <a:pPr lvl="1">
              <a:spcAft>
                <a:spcPts val="600"/>
              </a:spcAft>
            </a:pPr>
            <a:r>
              <a:rPr lang="en-US" sz="1500" dirty="0" smtClean="0"/>
              <a:t>+ Applied pressure for desired effect-</a:t>
            </a:r>
          </a:p>
          <a:p>
            <a:pPr marL="796925" lvl="2" indent="-285750">
              <a:spcAft>
                <a:spcPts val="600"/>
              </a:spcAft>
              <a:buFont typeface="Wingdings" pitchFamily="2" charset="2"/>
              <a:buChar char="§"/>
            </a:pPr>
            <a:r>
              <a:rPr lang="en-US" sz="1500" dirty="0" smtClean="0"/>
              <a:t>Underbalance/ Overbalance</a:t>
            </a:r>
          </a:p>
          <a:p>
            <a:pPr marL="796925" lvl="2" indent="-285750">
              <a:spcAft>
                <a:spcPts val="600"/>
              </a:spcAft>
              <a:buFont typeface="Wingdings" pitchFamily="2" charset="2"/>
              <a:buChar char="§"/>
            </a:pPr>
            <a:r>
              <a:rPr lang="en-US" sz="1500" dirty="0" smtClean="0"/>
              <a:t>Based on formation pressure</a:t>
            </a:r>
          </a:p>
          <a:p>
            <a:pPr marL="796925" lvl="2" indent="-285750">
              <a:spcAft>
                <a:spcPts val="600"/>
              </a:spcAft>
              <a:buFont typeface="Wingdings" pitchFamily="2" charset="2"/>
              <a:buChar char="§"/>
            </a:pPr>
            <a:r>
              <a:rPr lang="en-US" sz="1500" dirty="0" smtClean="0"/>
              <a:t>Minimum typically 1,500 psi above highest anticipated bottom hole pressure</a:t>
            </a:r>
          </a:p>
          <a:p>
            <a:pPr lvl="1">
              <a:spcAft>
                <a:spcPts val="600"/>
              </a:spcAft>
            </a:pPr>
            <a:r>
              <a:rPr lang="en-US" sz="1500" dirty="0" smtClean="0"/>
              <a:t>+ Safety factor- typically 1,000 psi</a:t>
            </a:r>
          </a:p>
          <a:p>
            <a:pPr marL="228600" lvl="1" indent="-228600">
              <a:spcAft>
                <a:spcPts val="600"/>
              </a:spcAft>
              <a:buFont typeface="Arial" pitchFamily="34" charset="0"/>
              <a:buChar char="•"/>
            </a:pPr>
            <a:r>
              <a:rPr lang="en-US" sz="1500" dirty="0" smtClean="0"/>
              <a:t>Actuation achieved by shearing multiple steel pins</a:t>
            </a:r>
            <a:endParaRPr lang="en-US" sz="1500" dirty="0"/>
          </a:p>
          <a:p>
            <a:pPr marL="514350" lvl="1" indent="-285750">
              <a:spcAft>
                <a:spcPts val="600"/>
              </a:spcAft>
              <a:buFont typeface="Wingdings" pitchFamily="2" charset="2"/>
              <a:buChar char="Ø"/>
            </a:pPr>
            <a:r>
              <a:rPr lang="en-US" sz="1500" dirty="0" smtClean="0"/>
              <a:t>Typically ~1000 psi  @ 70° F each (lot dependent)</a:t>
            </a:r>
          </a:p>
          <a:p>
            <a:pPr marL="796925" lvl="1" indent="-225425">
              <a:spcAft>
                <a:spcPts val="600"/>
              </a:spcAft>
              <a:buFont typeface="Wingdings" pitchFamily="2" charset="2"/>
              <a:buChar char="§"/>
            </a:pPr>
            <a:r>
              <a:rPr lang="en-US" sz="1500" dirty="0" smtClean="0"/>
              <a:t>Tolerance ± 5%; Affected by temperature</a:t>
            </a:r>
          </a:p>
          <a:p>
            <a:pPr marL="796925" lvl="1" indent="-225425">
              <a:spcAft>
                <a:spcPts val="600"/>
              </a:spcAft>
              <a:buFont typeface="Wingdings" pitchFamily="2" charset="2"/>
              <a:buChar char="§"/>
            </a:pPr>
            <a:r>
              <a:rPr lang="en-US" sz="1500" dirty="0" smtClean="0"/>
              <a:t>Add multiple pins to get required  shear value</a:t>
            </a:r>
          </a:p>
          <a:p>
            <a:pPr marL="228600" lvl="1" indent="-227013">
              <a:spcAft>
                <a:spcPts val="600"/>
              </a:spcAft>
              <a:buFont typeface="Arial" pitchFamily="34" charset="0"/>
              <a:buChar char="•"/>
            </a:pPr>
            <a:r>
              <a:rPr lang="en-US" sz="1500" dirty="0" smtClean="0"/>
              <a:t>Actuation process:</a:t>
            </a:r>
          </a:p>
          <a:p>
            <a:pPr lvl="1" indent="-228600">
              <a:spcAft>
                <a:spcPts val="600"/>
              </a:spcAft>
              <a:buFont typeface="Wingdings" pitchFamily="2" charset="2"/>
              <a:buChar char="Ø"/>
            </a:pPr>
            <a:r>
              <a:rPr lang="en-US" sz="1500" dirty="0" smtClean="0"/>
              <a:t>Apply surface pressure against piston held by pins</a:t>
            </a:r>
          </a:p>
          <a:p>
            <a:pPr lvl="1" indent="-228600">
              <a:spcAft>
                <a:spcPts val="600"/>
              </a:spcAft>
              <a:buFont typeface="Wingdings" pitchFamily="2" charset="2"/>
              <a:buChar char="Ø"/>
            </a:pPr>
            <a:r>
              <a:rPr lang="en-US" sz="1500" dirty="0" smtClean="0"/>
              <a:t>When pressure is exceeded, pins fail allowing firing pin to impact explosive initiator</a:t>
            </a:r>
          </a:p>
          <a:p>
            <a:pPr lvl="1" indent="-228600">
              <a:spcAft>
                <a:spcPts val="600"/>
              </a:spcAft>
              <a:buFont typeface="Wingdings" pitchFamily="2" charset="2"/>
              <a:buChar char="Ø"/>
            </a:pPr>
            <a:r>
              <a:rPr lang="en-US" sz="1500" dirty="0" smtClean="0"/>
              <a:t>Guns fire </a:t>
            </a:r>
            <a:endParaRPr lang="en-US" sz="1500" dirty="0"/>
          </a:p>
        </p:txBody>
      </p:sp>
      <p:sp>
        <p:nvSpPr>
          <p:cNvPr id="9" name="Rectangle 8"/>
          <p:cNvSpPr/>
          <p:nvPr/>
        </p:nvSpPr>
        <p:spPr>
          <a:xfrm>
            <a:off x="352424" y="1166930"/>
            <a:ext cx="3505200" cy="369332"/>
          </a:xfrm>
          <a:prstGeom prst="rect">
            <a:avLst/>
          </a:prstGeom>
        </p:spPr>
        <p:txBody>
          <a:bodyPr wrap="square">
            <a:spAutoFit/>
          </a:bodyPr>
          <a:lstStyle/>
          <a:p>
            <a:pPr>
              <a:spcAft>
                <a:spcPts val="600"/>
              </a:spcAft>
            </a:pPr>
            <a:r>
              <a:rPr lang="en-US" b="1" dirty="0" smtClean="0">
                <a:solidFill>
                  <a:srgbClr val="1E82A3"/>
                </a:solidFill>
              </a:rPr>
              <a:t>TCP Pressure Actuated Firing Head</a:t>
            </a:r>
            <a:endParaRPr lang="en-US" b="1" dirty="0">
              <a:solidFill>
                <a:srgbClr val="1E82A3"/>
              </a:solidFill>
            </a:endParaRPr>
          </a:p>
        </p:txBody>
      </p:sp>
      <p:sp>
        <p:nvSpPr>
          <p:cNvPr id="17" name="TextBox 16"/>
          <p:cNvSpPr txBox="1"/>
          <p:nvPr/>
        </p:nvSpPr>
        <p:spPr>
          <a:xfrm>
            <a:off x="352424" y="386090"/>
            <a:ext cx="6200775" cy="523220"/>
          </a:xfrm>
          <a:prstGeom prst="rect">
            <a:avLst/>
          </a:prstGeom>
          <a:noFill/>
        </p:spPr>
        <p:txBody>
          <a:bodyPr wrap="square" rtlCol="0">
            <a:spAutoFit/>
          </a:bodyPr>
          <a:lstStyle/>
          <a:p>
            <a:r>
              <a:rPr lang="en-US" sz="2800" dirty="0" smtClean="0">
                <a:solidFill>
                  <a:schemeClr val="bg1"/>
                </a:solidFill>
              </a:rPr>
              <a:t>Operational Considerations</a:t>
            </a:r>
            <a:endParaRPr lang="en-US" sz="2800"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9113" y="1166930"/>
            <a:ext cx="3910087" cy="23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541256" y="2355720"/>
            <a:ext cx="685800" cy="40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969756" y="4800600"/>
            <a:ext cx="2564644" cy="276999"/>
          </a:xfrm>
          <a:prstGeom prst="rect">
            <a:avLst/>
          </a:prstGeom>
          <a:noFill/>
        </p:spPr>
        <p:txBody>
          <a:bodyPr wrap="square" rtlCol="0">
            <a:spAutoFit/>
          </a:bodyPr>
          <a:lstStyle/>
          <a:p>
            <a:r>
              <a:rPr lang="en-US" sz="1200" i="1" dirty="0" smtClean="0"/>
              <a:t>Pressure Activated Firing Head</a:t>
            </a:r>
            <a:endParaRPr lang="en-US" sz="1200" i="1" dirty="0"/>
          </a:p>
        </p:txBody>
      </p:sp>
      <p:sp>
        <p:nvSpPr>
          <p:cNvPr id="10" name="TextBox 9"/>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
        <p:nvSpPr>
          <p:cNvPr id="11" name="TextBox 21"/>
          <p:cNvSpPr txBox="1"/>
          <p:nvPr/>
        </p:nvSpPr>
        <p:spPr>
          <a:xfrm>
            <a:off x="5715000" y="3657600"/>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i="1" dirty="0" smtClean="0"/>
              <a:t>Pins</a:t>
            </a:r>
            <a:endParaRPr lang="en-US" sz="1200" i="1" dirty="0"/>
          </a:p>
        </p:txBody>
      </p:sp>
      <p:cxnSp>
        <p:nvCxnSpPr>
          <p:cNvPr id="3" name="Straight Arrow Connector 2"/>
          <p:cNvCxnSpPr/>
          <p:nvPr/>
        </p:nvCxnSpPr>
        <p:spPr>
          <a:xfrm>
            <a:off x="5998331" y="3886200"/>
            <a:ext cx="0" cy="2564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392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2425" y="1078523"/>
            <a:ext cx="5362575" cy="5632311"/>
          </a:xfrm>
          <a:prstGeom prst="rect">
            <a:avLst/>
          </a:prstGeom>
          <a:noFill/>
        </p:spPr>
        <p:txBody>
          <a:bodyPr wrap="square" rtlCol="0">
            <a:spAutoFit/>
          </a:bodyPr>
          <a:lstStyle/>
          <a:p>
            <a:pPr>
              <a:spcAft>
                <a:spcPts val="600"/>
              </a:spcAft>
            </a:pPr>
            <a:endParaRPr lang="en-US" b="1" dirty="0" smtClean="0">
              <a:solidFill>
                <a:srgbClr val="1E82A3"/>
              </a:solidFill>
            </a:endParaRPr>
          </a:p>
          <a:p>
            <a:pPr marL="228600" indent="-228600">
              <a:spcAft>
                <a:spcPts val="600"/>
              </a:spcAft>
              <a:buFont typeface="Arial" pitchFamily="34" charset="0"/>
              <a:buChar char="•"/>
            </a:pPr>
            <a:r>
              <a:rPr lang="en-US" sz="1600" dirty="0" smtClean="0"/>
              <a:t>Purpose:</a:t>
            </a:r>
          </a:p>
          <a:p>
            <a:pPr marL="454025" indent="-223838">
              <a:spcAft>
                <a:spcPts val="600"/>
              </a:spcAft>
              <a:buFont typeface="Wingdings" pitchFamily="2" charset="2"/>
              <a:buChar char="Ø"/>
            </a:pPr>
            <a:r>
              <a:rPr lang="en-US" sz="1600" dirty="0" smtClean="0"/>
              <a:t>Extends coiled tubing (CT) operational limits </a:t>
            </a:r>
          </a:p>
          <a:p>
            <a:pPr marL="682625" indent="-223838">
              <a:spcAft>
                <a:spcPts val="600"/>
              </a:spcAft>
              <a:buFont typeface="Wingdings" pitchFamily="2" charset="2"/>
              <a:buChar char="§"/>
            </a:pPr>
            <a:r>
              <a:rPr lang="en-US" sz="1600" dirty="0" smtClean="0"/>
              <a:t>friction leads to loss of weight and helical buckling.</a:t>
            </a:r>
          </a:p>
          <a:p>
            <a:pPr marL="452438" indent="-223838">
              <a:spcAft>
                <a:spcPts val="600"/>
              </a:spcAft>
              <a:buFont typeface="Wingdings" pitchFamily="2" charset="2"/>
              <a:buChar char="Ø"/>
            </a:pPr>
            <a:r>
              <a:rPr lang="en-US" sz="1600" dirty="0" smtClean="0"/>
              <a:t>Water hammer pulls on the end of the CT and creates axial vibrations&gt; delivers ~1000 psi force at bottom</a:t>
            </a:r>
          </a:p>
          <a:p>
            <a:pPr marL="682625" indent="-223838">
              <a:spcAft>
                <a:spcPts val="600"/>
              </a:spcAft>
              <a:buFont typeface="Wingdings" pitchFamily="2" charset="2"/>
              <a:buChar char="§"/>
            </a:pPr>
            <a:r>
              <a:rPr lang="en-US" sz="1600" dirty="0"/>
              <a:t>d</a:t>
            </a:r>
            <a:r>
              <a:rPr lang="en-US" sz="1600" dirty="0" smtClean="0"/>
              <a:t>elivers accelerations equal to 40 g</a:t>
            </a:r>
          </a:p>
          <a:p>
            <a:pPr marL="682625" indent="-223838">
              <a:spcAft>
                <a:spcPts val="600"/>
              </a:spcAft>
              <a:buFont typeface="Wingdings" pitchFamily="2" charset="2"/>
              <a:buChar char="§"/>
            </a:pPr>
            <a:r>
              <a:rPr lang="en-US" sz="1600" dirty="0" smtClean="0"/>
              <a:t>Allows CT to overcome friction and keep moving</a:t>
            </a:r>
          </a:p>
          <a:p>
            <a:pPr marL="914400" indent="-228600">
              <a:spcAft>
                <a:spcPts val="600"/>
              </a:spcAft>
              <a:buFont typeface="Wingdings" pitchFamily="2" charset="2"/>
              <a:buChar char="v"/>
            </a:pPr>
            <a:r>
              <a:rPr lang="en-US" sz="1600" b="1" dirty="0" smtClean="0">
                <a:solidFill>
                  <a:srgbClr val="1E82A3"/>
                </a:solidFill>
              </a:rPr>
              <a:t>What effect on TCP guns</a:t>
            </a:r>
          </a:p>
          <a:p>
            <a:pPr marL="1200150" indent="-285750">
              <a:spcAft>
                <a:spcPts val="600"/>
              </a:spcAft>
              <a:buFont typeface="Courier New" pitchFamily="49" charset="0"/>
              <a:buChar char="o"/>
            </a:pPr>
            <a:r>
              <a:rPr lang="en-US" sz="1600" b="1" dirty="0" smtClean="0">
                <a:solidFill>
                  <a:srgbClr val="1E82A3"/>
                </a:solidFill>
              </a:rPr>
              <a:t>charge liners, shear pins, etc.?</a:t>
            </a:r>
          </a:p>
          <a:p>
            <a:pPr marL="228600" indent="-228600">
              <a:spcAft>
                <a:spcPts val="600"/>
              </a:spcAft>
              <a:buFont typeface="Arial" pitchFamily="34" charset="0"/>
              <a:buChar char="•"/>
            </a:pPr>
            <a:r>
              <a:rPr lang="en-US" sz="1600" dirty="0" smtClean="0"/>
              <a:t>Operates based on flow through coiled tubing (~3 bmp)</a:t>
            </a:r>
            <a:endParaRPr lang="en-US" sz="1600" dirty="0"/>
          </a:p>
          <a:p>
            <a:pPr marL="514350" indent="-285750">
              <a:spcAft>
                <a:spcPts val="600"/>
              </a:spcAft>
              <a:buFont typeface="Wingdings" pitchFamily="2" charset="2"/>
              <a:buChar char="Ø"/>
            </a:pPr>
            <a:r>
              <a:rPr lang="en-US" sz="1600" dirty="0"/>
              <a:t>g</a:t>
            </a:r>
            <a:r>
              <a:rPr lang="en-US" sz="1600" dirty="0" smtClean="0"/>
              <a:t>enerates increased pressure in the wellbore due to friction (2” Coil in 5-1/2” casing creates 100 psi)</a:t>
            </a:r>
          </a:p>
          <a:p>
            <a:pPr marL="514350" indent="-285750">
              <a:spcAft>
                <a:spcPts val="600"/>
              </a:spcAft>
              <a:buFont typeface="Wingdings" pitchFamily="2" charset="2"/>
              <a:buChar char="Ø"/>
            </a:pPr>
            <a:r>
              <a:rPr lang="en-US" sz="1600" dirty="0"/>
              <a:t>g</a:t>
            </a:r>
            <a:r>
              <a:rPr lang="en-US" sz="1600" dirty="0" smtClean="0"/>
              <a:t>enerates cyclic pressure variations due to water </a:t>
            </a:r>
            <a:r>
              <a:rPr lang="en-US" sz="1600" dirty="0"/>
              <a:t>hammer effect </a:t>
            </a:r>
            <a:r>
              <a:rPr lang="en-US" sz="1600" dirty="0" smtClean="0"/>
              <a:t>(2</a:t>
            </a:r>
            <a:r>
              <a:rPr lang="en-US" sz="1600" dirty="0"/>
              <a:t>” Coil in 5-1/2” casing creates </a:t>
            </a:r>
            <a:r>
              <a:rPr lang="en-US" sz="1600" dirty="0" smtClean="0"/>
              <a:t>184 </a:t>
            </a:r>
            <a:r>
              <a:rPr lang="en-US" sz="1600" dirty="0"/>
              <a:t>psi)</a:t>
            </a:r>
          </a:p>
          <a:p>
            <a:pPr marL="744538" indent="-285750">
              <a:spcAft>
                <a:spcPts val="600"/>
              </a:spcAft>
              <a:buFont typeface="Wingdings" pitchFamily="2" charset="2"/>
              <a:buChar char="§"/>
            </a:pPr>
            <a:r>
              <a:rPr lang="en-US" sz="1600" dirty="0" smtClean="0"/>
              <a:t>not accounted for in TCP firing head calculation</a:t>
            </a:r>
          </a:p>
          <a:p>
            <a:pPr marL="915988" indent="-230188">
              <a:spcAft>
                <a:spcPts val="600"/>
              </a:spcAft>
              <a:buFont typeface="Wingdings" pitchFamily="2" charset="2"/>
              <a:buChar char="v"/>
            </a:pPr>
            <a:r>
              <a:rPr lang="en-US" sz="1600" b="1" dirty="0" smtClean="0">
                <a:solidFill>
                  <a:srgbClr val="1E82A3"/>
                </a:solidFill>
              </a:rPr>
              <a:t>What effect on TCP guns?</a:t>
            </a:r>
          </a:p>
          <a:p>
            <a:pPr lvl="1">
              <a:spcAft>
                <a:spcPts val="600"/>
              </a:spcAft>
            </a:pPr>
            <a:endParaRPr lang="en-US" sz="1600" dirty="0"/>
          </a:p>
        </p:txBody>
      </p:sp>
      <p:sp>
        <p:nvSpPr>
          <p:cNvPr id="17" name="TextBox 16"/>
          <p:cNvSpPr txBox="1"/>
          <p:nvPr/>
        </p:nvSpPr>
        <p:spPr>
          <a:xfrm>
            <a:off x="352424" y="386090"/>
            <a:ext cx="6200775" cy="523220"/>
          </a:xfrm>
          <a:prstGeom prst="rect">
            <a:avLst/>
          </a:prstGeom>
          <a:noFill/>
        </p:spPr>
        <p:txBody>
          <a:bodyPr wrap="square" rtlCol="0">
            <a:spAutoFit/>
          </a:bodyPr>
          <a:lstStyle/>
          <a:p>
            <a:r>
              <a:rPr lang="en-US" sz="2800" dirty="0" smtClean="0">
                <a:solidFill>
                  <a:schemeClr val="bg1"/>
                </a:solidFill>
              </a:rPr>
              <a:t>Operational Considerations</a:t>
            </a:r>
            <a:endParaRPr lang="en-US" sz="2800" dirty="0">
              <a:solidFill>
                <a:schemeClr val="bg1"/>
              </a:solidFill>
            </a:endParaRPr>
          </a:p>
        </p:txBody>
      </p:sp>
      <p:sp>
        <p:nvSpPr>
          <p:cNvPr id="11" name="Rectangle 10"/>
          <p:cNvSpPr/>
          <p:nvPr/>
        </p:nvSpPr>
        <p:spPr>
          <a:xfrm>
            <a:off x="352425" y="1078523"/>
            <a:ext cx="3505200" cy="369332"/>
          </a:xfrm>
          <a:prstGeom prst="rect">
            <a:avLst/>
          </a:prstGeom>
        </p:spPr>
        <p:txBody>
          <a:bodyPr wrap="square">
            <a:spAutoFit/>
          </a:bodyPr>
          <a:lstStyle/>
          <a:p>
            <a:pPr>
              <a:spcAft>
                <a:spcPts val="600"/>
              </a:spcAft>
            </a:pPr>
            <a:r>
              <a:rPr lang="en-US" b="1" dirty="0" smtClean="0">
                <a:solidFill>
                  <a:srgbClr val="1E82A3"/>
                </a:solidFill>
              </a:rPr>
              <a:t>Water Hammer</a:t>
            </a:r>
            <a:endParaRPr lang="en-US" b="1" dirty="0">
              <a:solidFill>
                <a:srgbClr val="1E82A3"/>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158414"/>
            <a:ext cx="3310232"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00800" y="2590800"/>
            <a:ext cx="457200" cy="200055"/>
          </a:xfrm>
          <a:prstGeom prst="rect">
            <a:avLst/>
          </a:prstGeom>
          <a:solidFill>
            <a:schemeClr val="bg1">
              <a:lumMod val="75000"/>
            </a:schemeClr>
          </a:solidFill>
        </p:spPr>
        <p:txBody>
          <a:bodyPr wrap="square" rtlCol="0">
            <a:spAutoFit/>
          </a:bodyPr>
          <a:lstStyle/>
          <a:p>
            <a:pPr algn="r"/>
            <a:r>
              <a:rPr lang="en-US" sz="700" dirty="0" smtClean="0"/>
              <a:t>WH</a:t>
            </a:r>
            <a:endParaRPr lang="en-US" sz="700" dirty="0"/>
          </a:p>
        </p:txBody>
      </p:sp>
      <p:sp>
        <p:nvSpPr>
          <p:cNvPr id="12" name="TextBox 11"/>
          <p:cNvSpPr txBox="1"/>
          <p:nvPr/>
        </p:nvSpPr>
        <p:spPr>
          <a:xfrm>
            <a:off x="6910278" y="2704162"/>
            <a:ext cx="381000" cy="200055"/>
          </a:xfrm>
          <a:prstGeom prst="rect">
            <a:avLst/>
          </a:prstGeom>
          <a:solidFill>
            <a:schemeClr val="bg1">
              <a:lumMod val="75000"/>
            </a:schemeClr>
          </a:solidFill>
        </p:spPr>
        <p:txBody>
          <a:bodyPr wrap="square" rtlCol="0">
            <a:spAutoFit/>
          </a:bodyPr>
          <a:lstStyle/>
          <a:p>
            <a:pPr algn="r"/>
            <a:r>
              <a:rPr lang="en-US" sz="700" dirty="0" smtClean="0"/>
              <a:t>WH</a:t>
            </a:r>
            <a:endParaRPr lang="en-US" sz="700" dirty="0"/>
          </a:p>
        </p:txBody>
      </p:sp>
      <p:sp>
        <p:nvSpPr>
          <p:cNvPr id="9" name="TextBox 8"/>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
        <p:nvSpPr>
          <p:cNvPr id="13" name="TextBox 21"/>
          <p:cNvSpPr txBox="1"/>
          <p:nvPr/>
        </p:nvSpPr>
        <p:spPr>
          <a:xfrm>
            <a:off x="6743700" y="5597169"/>
            <a:ext cx="1905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i="1" dirty="0" smtClean="0"/>
              <a:t>Modeling Input </a:t>
            </a:r>
          </a:p>
          <a:p>
            <a:pPr algn="ctr"/>
            <a:r>
              <a:rPr lang="en-US" sz="1200" i="1" dirty="0" smtClean="0"/>
              <a:t>Parameters and Results</a:t>
            </a:r>
            <a:endParaRPr lang="en-US" sz="1200" i="1" dirty="0"/>
          </a:p>
        </p:txBody>
      </p:sp>
    </p:spTree>
    <p:extLst>
      <p:ext uri="{BB962C8B-B14F-4D97-AF65-F5344CB8AC3E}">
        <p14:creationId xmlns:p14="http://schemas.microsoft.com/office/powerpoint/2010/main" val="190113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2424" y="1465957"/>
            <a:ext cx="8658227" cy="5078313"/>
          </a:xfrm>
          <a:prstGeom prst="rect">
            <a:avLst/>
          </a:prstGeom>
          <a:noFill/>
        </p:spPr>
        <p:txBody>
          <a:bodyPr wrap="square" rtlCol="0">
            <a:spAutoFit/>
          </a:bodyPr>
          <a:lstStyle/>
          <a:p>
            <a:pPr>
              <a:spcAft>
                <a:spcPts val="600"/>
              </a:spcAft>
              <a:tabLst>
                <a:tab pos="228600" algn="l"/>
              </a:tabLst>
            </a:pPr>
            <a:r>
              <a:rPr lang="en-US" sz="1600" dirty="0" smtClean="0"/>
              <a:t>Scope:</a:t>
            </a:r>
          </a:p>
          <a:p>
            <a:pPr marL="285750" indent="-285750">
              <a:spcAft>
                <a:spcPts val="600"/>
              </a:spcAft>
              <a:buFont typeface="Arial" pitchFamily="34" charset="0"/>
              <a:buChar char="•"/>
              <a:tabLst>
                <a:tab pos="228600" algn="l"/>
              </a:tabLst>
            </a:pPr>
            <a:r>
              <a:rPr lang="en-US" sz="1600" dirty="0" smtClean="0"/>
              <a:t>Pressure pulses in closed system well understood and accounted for in model- testing not required</a:t>
            </a:r>
          </a:p>
          <a:p>
            <a:pPr marL="285750" indent="-285750">
              <a:spcAft>
                <a:spcPts val="600"/>
              </a:spcAft>
              <a:buFont typeface="Arial" pitchFamily="34" charset="0"/>
              <a:buChar char="•"/>
              <a:tabLst>
                <a:tab pos="228600" algn="l"/>
              </a:tabLst>
            </a:pPr>
            <a:r>
              <a:rPr lang="en-US" sz="1600" dirty="0" smtClean="0"/>
              <a:t>Accelerations and fatigue effect from long term cycling- not known on TCP firing head or charges</a:t>
            </a:r>
          </a:p>
          <a:p>
            <a:pPr>
              <a:tabLst>
                <a:tab pos="228600" algn="l"/>
              </a:tabLst>
            </a:pPr>
            <a:endParaRPr lang="en-US" sz="800" dirty="0" smtClean="0"/>
          </a:p>
          <a:p>
            <a:pPr>
              <a:spcAft>
                <a:spcPts val="600"/>
              </a:spcAft>
              <a:tabLst>
                <a:tab pos="228600" algn="l"/>
              </a:tabLst>
            </a:pPr>
            <a:r>
              <a:rPr lang="en-US" sz="1600" dirty="0" smtClean="0"/>
              <a:t>Configuration (from bottom up):</a:t>
            </a:r>
          </a:p>
          <a:p>
            <a:pPr marL="228600" indent="-228600">
              <a:spcAft>
                <a:spcPts val="600"/>
              </a:spcAft>
              <a:buFont typeface="Arial" pitchFamily="34" charset="0"/>
              <a:buChar char="•"/>
              <a:tabLst>
                <a:tab pos="228600" algn="l"/>
              </a:tabLst>
            </a:pPr>
            <a:r>
              <a:rPr lang="en-US" sz="1600" dirty="0" smtClean="0"/>
              <a:t>Accelerometer mounted on firing head</a:t>
            </a:r>
          </a:p>
          <a:p>
            <a:pPr marL="228600" indent="-228600">
              <a:buFont typeface="Arial" pitchFamily="34" charset="0"/>
              <a:buChar char="•"/>
              <a:tabLst>
                <a:tab pos="228600" algn="l"/>
              </a:tabLst>
            </a:pPr>
            <a:r>
              <a:rPr lang="en-US" sz="1600" dirty="0" smtClean="0"/>
              <a:t>Pressure-activated firing head </a:t>
            </a:r>
          </a:p>
          <a:p>
            <a:pPr marL="228600">
              <a:spcAft>
                <a:spcPts val="600"/>
              </a:spcAft>
              <a:tabLst>
                <a:tab pos="228600" algn="l"/>
              </a:tabLst>
            </a:pPr>
            <a:r>
              <a:rPr lang="en-US" sz="1600" dirty="0" smtClean="0"/>
              <a:t>with </a:t>
            </a:r>
            <a:r>
              <a:rPr lang="en-US" sz="1600" b="1" dirty="0" smtClean="0">
                <a:solidFill>
                  <a:srgbClr val="0082A3"/>
                </a:solidFill>
              </a:rPr>
              <a:t>1 pin </a:t>
            </a:r>
            <a:r>
              <a:rPr lang="en-US" sz="1600" dirty="0" smtClean="0"/>
              <a:t>(nom. 1075 psi).</a:t>
            </a:r>
            <a:endParaRPr lang="en-US" sz="1600" dirty="0"/>
          </a:p>
          <a:p>
            <a:pPr marL="228600" indent="-228600">
              <a:buFont typeface="Arial" pitchFamily="34" charset="0"/>
              <a:buChar char="•"/>
              <a:tabLst>
                <a:tab pos="228600" algn="l"/>
              </a:tabLst>
            </a:pPr>
            <a:r>
              <a:rPr lang="en-US" sz="1600" dirty="0" smtClean="0"/>
              <a:t>Quantity (4) 3-1/8” OD guns </a:t>
            </a:r>
          </a:p>
          <a:p>
            <a:pPr marL="228600">
              <a:tabLst>
                <a:tab pos="228600" algn="l"/>
              </a:tabLst>
            </a:pPr>
            <a:r>
              <a:rPr lang="en-US" sz="1600" dirty="0" smtClean="0"/>
              <a:t>with CT Time Delay Transfer</a:t>
            </a:r>
          </a:p>
          <a:p>
            <a:pPr marL="228600">
              <a:spcAft>
                <a:spcPts val="600"/>
              </a:spcAft>
              <a:tabLst>
                <a:tab pos="228600" algn="l"/>
              </a:tabLst>
            </a:pPr>
            <a:r>
              <a:rPr lang="en-US" sz="1600" dirty="0" smtClean="0"/>
              <a:t>subs in between</a:t>
            </a:r>
          </a:p>
          <a:p>
            <a:pPr marL="514350" indent="-285750">
              <a:spcAft>
                <a:spcPts val="600"/>
              </a:spcAft>
              <a:buFont typeface="Wingdings" pitchFamily="2" charset="2"/>
              <a:buChar char="Ø"/>
              <a:tabLst>
                <a:tab pos="228600" algn="l"/>
              </a:tabLst>
            </a:pPr>
            <a:r>
              <a:rPr lang="en-US" sz="1600" dirty="0" smtClean="0"/>
              <a:t>no live explosives</a:t>
            </a:r>
          </a:p>
          <a:p>
            <a:pPr marL="514350" indent="-285750">
              <a:spcAft>
                <a:spcPts val="600"/>
              </a:spcAft>
              <a:buFont typeface="Wingdings" pitchFamily="2" charset="2"/>
              <a:buChar char="Ø"/>
              <a:tabLst>
                <a:tab pos="228600" algn="l"/>
              </a:tabLst>
            </a:pPr>
            <a:r>
              <a:rPr lang="en-US" sz="1600" dirty="0"/>
              <a:t>d</a:t>
            </a:r>
            <a:r>
              <a:rPr lang="en-US" sz="1600" dirty="0" smtClean="0"/>
              <a:t>ummy charges included</a:t>
            </a:r>
          </a:p>
          <a:p>
            <a:pPr marL="457200">
              <a:spcAft>
                <a:spcPts val="600"/>
              </a:spcAft>
              <a:tabLst>
                <a:tab pos="400050" algn="l"/>
                <a:tab pos="457200" algn="l"/>
              </a:tabLst>
            </a:pPr>
            <a:r>
              <a:rPr lang="en-US" sz="1600" dirty="0" smtClean="0"/>
              <a:t>(same load, borax powder)</a:t>
            </a:r>
            <a:endParaRPr lang="en-US" sz="1600" dirty="0"/>
          </a:p>
          <a:p>
            <a:pPr marL="228600" indent="-228600">
              <a:spcAft>
                <a:spcPts val="600"/>
              </a:spcAft>
              <a:buFont typeface="Arial" pitchFamily="34" charset="0"/>
              <a:buChar char="•"/>
            </a:pPr>
            <a:r>
              <a:rPr lang="en-US" sz="1600" dirty="0" smtClean="0"/>
              <a:t>2-7/8” Water Hammer</a:t>
            </a:r>
          </a:p>
          <a:p>
            <a:pPr marL="228600" indent="-228600">
              <a:spcAft>
                <a:spcPts val="600"/>
              </a:spcAft>
              <a:buFont typeface="Arial" pitchFamily="34" charset="0"/>
              <a:buChar char="•"/>
            </a:pPr>
            <a:r>
              <a:rPr lang="en-US" sz="1600" dirty="0" smtClean="0"/>
              <a:t>2-7/8” Water Hammer Screen</a:t>
            </a:r>
          </a:p>
          <a:p>
            <a:pPr marL="228600" indent="-228600">
              <a:spcAft>
                <a:spcPts val="600"/>
              </a:spcAft>
              <a:buFont typeface="Arial" pitchFamily="34" charset="0"/>
              <a:buChar char="•"/>
            </a:pPr>
            <a:r>
              <a:rPr lang="en-US" sz="1600" dirty="0" smtClean="0"/>
              <a:t>2-1/2” pipe </a:t>
            </a:r>
          </a:p>
        </p:txBody>
      </p:sp>
      <p:sp>
        <p:nvSpPr>
          <p:cNvPr id="9" name="Rectangle 8"/>
          <p:cNvSpPr/>
          <p:nvPr/>
        </p:nvSpPr>
        <p:spPr>
          <a:xfrm>
            <a:off x="228600" y="1066800"/>
            <a:ext cx="8610600" cy="369332"/>
          </a:xfrm>
          <a:prstGeom prst="rect">
            <a:avLst/>
          </a:prstGeom>
        </p:spPr>
        <p:txBody>
          <a:bodyPr wrap="square">
            <a:spAutoFit/>
          </a:bodyPr>
          <a:lstStyle/>
          <a:p>
            <a:pPr>
              <a:spcAft>
                <a:spcPts val="600"/>
              </a:spcAft>
            </a:pPr>
            <a:r>
              <a:rPr lang="en-US" b="1" dirty="0" smtClean="0">
                <a:solidFill>
                  <a:srgbClr val="1E82A3"/>
                </a:solidFill>
              </a:rPr>
              <a:t>TCP System below Water Hammer:</a:t>
            </a:r>
            <a:endParaRPr lang="en-US" b="1" dirty="0">
              <a:solidFill>
                <a:srgbClr val="1E82A3"/>
              </a:solidFill>
            </a:endParaRPr>
          </a:p>
        </p:txBody>
      </p:sp>
      <p:sp>
        <p:nvSpPr>
          <p:cNvPr id="11" name="TextBox 10"/>
          <p:cNvSpPr txBox="1"/>
          <p:nvPr/>
        </p:nvSpPr>
        <p:spPr>
          <a:xfrm>
            <a:off x="352424" y="386090"/>
            <a:ext cx="6200775" cy="523220"/>
          </a:xfrm>
          <a:prstGeom prst="rect">
            <a:avLst/>
          </a:prstGeom>
          <a:noFill/>
        </p:spPr>
        <p:txBody>
          <a:bodyPr wrap="square" rtlCol="0">
            <a:spAutoFit/>
          </a:bodyPr>
          <a:lstStyle/>
          <a:p>
            <a:r>
              <a:rPr lang="en-US" sz="2800" dirty="0" smtClean="0">
                <a:solidFill>
                  <a:schemeClr val="bg1"/>
                </a:solidFill>
              </a:rPr>
              <a:t>Test #1- Flow Loop</a:t>
            </a:r>
            <a:endParaRPr lang="en-US" sz="2800" dirty="0">
              <a:solidFill>
                <a:schemeClr val="bg1"/>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 t="10912" r="5623" b="-7067"/>
          <a:stretch/>
        </p:blipFill>
        <p:spPr bwMode="auto">
          <a:xfrm>
            <a:off x="3438157" y="3104978"/>
            <a:ext cx="5572494" cy="337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952353" y="6313437"/>
            <a:ext cx="2838451" cy="276999"/>
          </a:xfrm>
          <a:prstGeom prst="rect">
            <a:avLst/>
          </a:prstGeom>
          <a:noFill/>
        </p:spPr>
        <p:txBody>
          <a:bodyPr wrap="square" rtlCol="0">
            <a:spAutoFit/>
          </a:bodyPr>
          <a:lstStyle/>
          <a:p>
            <a:r>
              <a:rPr lang="en-US" sz="1200" i="1" dirty="0" smtClean="0"/>
              <a:t>Flow Loop with TCP Toe Prep System</a:t>
            </a:r>
            <a:endParaRPr lang="en-US" sz="1200" i="1" dirty="0"/>
          </a:p>
        </p:txBody>
      </p:sp>
      <p:sp>
        <p:nvSpPr>
          <p:cNvPr id="2" name="Rectangle 1"/>
          <p:cNvSpPr/>
          <p:nvPr/>
        </p:nvSpPr>
        <p:spPr>
          <a:xfrm>
            <a:off x="5036358" y="5924378"/>
            <a:ext cx="39728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90453" y="5909724"/>
            <a:ext cx="636625" cy="338554"/>
          </a:xfrm>
          <a:prstGeom prst="rect">
            <a:avLst/>
          </a:prstGeom>
          <a:noFill/>
        </p:spPr>
        <p:txBody>
          <a:bodyPr wrap="square" rtlCol="0">
            <a:spAutoFit/>
          </a:bodyPr>
          <a:lstStyle/>
          <a:p>
            <a:r>
              <a:rPr lang="en-US" sz="800" dirty="0" smtClean="0"/>
              <a:t>Water </a:t>
            </a:r>
          </a:p>
          <a:p>
            <a:r>
              <a:rPr lang="en-US" sz="800" dirty="0" smtClean="0"/>
              <a:t>Hammer</a:t>
            </a:r>
            <a:endParaRPr lang="en-US" sz="800" dirty="0"/>
          </a:p>
        </p:txBody>
      </p:sp>
      <p:pic>
        <p:nvPicPr>
          <p:cNvPr id="3"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5400000">
            <a:off x="7081835" y="2358539"/>
            <a:ext cx="11239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224404" y="2557372"/>
            <a:ext cx="2277034" cy="276999"/>
          </a:xfrm>
          <a:prstGeom prst="rect">
            <a:avLst/>
          </a:prstGeom>
        </p:spPr>
        <p:txBody>
          <a:bodyPr wrap="none">
            <a:spAutoFit/>
          </a:bodyPr>
          <a:lstStyle/>
          <a:p>
            <a:r>
              <a:rPr lang="en-US" sz="1200" i="1" dirty="0" smtClean="0"/>
              <a:t>TCP firing head and gun assembly</a:t>
            </a:r>
            <a:endParaRPr lang="en-US" sz="1200" i="1" dirty="0"/>
          </a:p>
        </p:txBody>
      </p:sp>
      <p:sp>
        <p:nvSpPr>
          <p:cNvPr id="13" name="TextBox 12"/>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Tree>
    <p:extLst>
      <p:ext uri="{BB962C8B-B14F-4D97-AF65-F5344CB8AC3E}">
        <p14:creationId xmlns:p14="http://schemas.microsoft.com/office/powerpoint/2010/main" val="1310303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2424" y="1524000"/>
            <a:ext cx="8658227" cy="1877437"/>
          </a:xfrm>
          <a:prstGeom prst="rect">
            <a:avLst/>
          </a:prstGeom>
          <a:noFill/>
        </p:spPr>
        <p:txBody>
          <a:bodyPr wrap="square" rtlCol="0">
            <a:spAutoFit/>
          </a:bodyPr>
          <a:lstStyle/>
          <a:p>
            <a:pPr>
              <a:spcAft>
                <a:spcPts val="600"/>
              </a:spcAft>
              <a:tabLst>
                <a:tab pos="228600" algn="l"/>
              </a:tabLst>
            </a:pPr>
            <a:r>
              <a:rPr lang="en-US" sz="1600" dirty="0" smtClean="0"/>
              <a:t>Results (after 10.75 hours= 100,000 cycles)</a:t>
            </a:r>
          </a:p>
          <a:p>
            <a:pPr marL="228600" indent="-228600">
              <a:spcAft>
                <a:spcPts val="600"/>
              </a:spcAft>
              <a:buFont typeface="Arial" pitchFamily="34" charset="0"/>
              <a:buChar char="•"/>
              <a:tabLst>
                <a:tab pos="228600" algn="l"/>
              </a:tabLst>
            </a:pPr>
            <a:endParaRPr lang="en-US" sz="1600" dirty="0" smtClean="0"/>
          </a:p>
          <a:p>
            <a:pPr marL="228600" indent="-228600">
              <a:spcAft>
                <a:spcPts val="600"/>
              </a:spcAft>
              <a:buFont typeface="Arial" pitchFamily="34" charset="0"/>
              <a:buChar char="•"/>
              <a:tabLst>
                <a:tab pos="228600" algn="l"/>
              </a:tabLst>
            </a:pPr>
            <a:endParaRPr lang="en-US" sz="1600" dirty="0" smtClean="0"/>
          </a:p>
          <a:p>
            <a:pPr marL="228600" indent="-228600">
              <a:spcAft>
                <a:spcPts val="600"/>
              </a:spcAft>
              <a:buFont typeface="Arial" pitchFamily="34" charset="0"/>
              <a:buChar char="•"/>
              <a:tabLst>
                <a:tab pos="228600" algn="l"/>
              </a:tabLst>
            </a:pPr>
            <a:endParaRPr lang="en-US" sz="1600" dirty="0" smtClean="0"/>
          </a:p>
          <a:p>
            <a:pPr marL="228600" indent="-228600">
              <a:buFont typeface="Arial" pitchFamily="34" charset="0"/>
              <a:buChar char="•"/>
              <a:tabLst>
                <a:tab pos="228600" algn="l"/>
              </a:tabLst>
            </a:pPr>
            <a:endParaRPr lang="en-US" sz="1600" dirty="0" smtClean="0"/>
          </a:p>
          <a:p>
            <a:pPr marL="228600" indent="-228600">
              <a:spcAft>
                <a:spcPts val="600"/>
              </a:spcAft>
              <a:buFont typeface="Arial" pitchFamily="34" charset="0"/>
              <a:buChar char="•"/>
              <a:tabLst>
                <a:tab pos="228600" algn="l"/>
              </a:tabLst>
            </a:pPr>
            <a:r>
              <a:rPr lang="en-US" sz="1600" dirty="0" smtClean="0"/>
              <a:t>Pressure above Water Hammer @ 2.6 </a:t>
            </a:r>
            <a:r>
              <a:rPr lang="en-US" sz="1600" dirty="0" err="1" smtClean="0"/>
              <a:t>bpm</a:t>
            </a:r>
            <a:endParaRPr lang="en-US" sz="1600" dirty="0" smtClean="0"/>
          </a:p>
        </p:txBody>
      </p:sp>
      <p:sp>
        <p:nvSpPr>
          <p:cNvPr id="9" name="Rectangle 8"/>
          <p:cNvSpPr/>
          <p:nvPr/>
        </p:nvSpPr>
        <p:spPr>
          <a:xfrm>
            <a:off x="228600" y="1066800"/>
            <a:ext cx="8610600" cy="369332"/>
          </a:xfrm>
          <a:prstGeom prst="rect">
            <a:avLst/>
          </a:prstGeom>
        </p:spPr>
        <p:txBody>
          <a:bodyPr wrap="square">
            <a:spAutoFit/>
          </a:bodyPr>
          <a:lstStyle/>
          <a:p>
            <a:pPr>
              <a:spcAft>
                <a:spcPts val="600"/>
              </a:spcAft>
            </a:pPr>
            <a:r>
              <a:rPr lang="en-US" b="1" dirty="0" smtClean="0">
                <a:solidFill>
                  <a:srgbClr val="1E82A3"/>
                </a:solidFill>
              </a:rPr>
              <a:t>TCP System below Water Hammer:</a:t>
            </a:r>
            <a:endParaRPr lang="en-US" b="1" dirty="0">
              <a:solidFill>
                <a:srgbClr val="1E82A3"/>
              </a:solidFill>
            </a:endParaRPr>
          </a:p>
        </p:txBody>
      </p:sp>
      <p:sp>
        <p:nvSpPr>
          <p:cNvPr id="11" name="TextBox 10"/>
          <p:cNvSpPr txBox="1"/>
          <p:nvPr/>
        </p:nvSpPr>
        <p:spPr>
          <a:xfrm>
            <a:off x="352424" y="386090"/>
            <a:ext cx="6200775" cy="523220"/>
          </a:xfrm>
          <a:prstGeom prst="rect">
            <a:avLst/>
          </a:prstGeom>
          <a:noFill/>
        </p:spPr>
        <p:txBody>
          <a:bodyPr wrap="square" rtlCol="0">
            <a:spAutoFit/>
          </a:bodyPr>
          <a:lstStyle/>
          <a:p>
            <a:r>
              <a:rPr lang="en-US" sz="2800" dirty="0" smtClean="0">
                <a:solidFill>
                  <a:schemeClr val="bg1"/>
                </a:solidFill>
              </a:rPr>
              <a:t>Test #1- Flow Loop</a:t>
            </a:r>
            <a:endParaRPr lang="en-US" sz="2800" dirty="0">
              <a:solidFill>
                <a:schemeClr val="bg1"/>
              </a:solidFill>
            </a:endParaRPr>
          </a:p>
        </p:txBody>
      </p:sp>
      <p:sp>
        <p:nvSpPr>
          <p:cNvPr id="2" name="Rectangle 1"/>
          <p:cNvSpPr/>
          <p:nvPr/>
        </p:nvSpPr>
        <p:spPr>
          <a:xfrm>
            <a:off x="5036358" y="5924378"/>
            <a:ext cx="39728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1905000"/>
            <a:ext cx="3914775" cy="108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61523"/>
            <a:ext cx="3979239" cy="223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5869401"/>
            <a:ext cx="3232103" cy="338554"/>
          </a:xfrm>
          <a:prstGeom prst="rect">
            <a:avLst/>
          </a:prstGeom>
        </p:spPr>
        <p:txBody>
          <a:bodyPr wrap="none">
            <a:spAutoFit/>
          </a:bodyPr>
          <a:lstStyle/>
          <a:p>
            <a:pPr marL="228600" indent="-228600">
              <a:spcAft>
                <a:spcPts val="600"/>
              </a:spcAft>
              <a:buFont typeface="Arial" pitchFamily="34" charset="0"/>
              <a:buChar char="•"/>
              <a:tabLst>
                <a:tab pos="228600" algn="l"/>
              </a:tabLst>
            </a:pPr>
            <a:r>
              <a:rPr lang="en-US" sz="1600" dirty="0" smtClean="0"/>
              <a:t>Accelerations at PAFH: +30g/ -32g</a:t>
            </a:r>
            <a:endParaRPr lang="en-US" sz="1600" dirty="0"/>
          </a:p>
        </p:txBody>
      </p:sp>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523999"/>
            <a:ext cx="3346448" cy="89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829359" y="2514600"/>
            <a:ext cx="4275594" cy="2277547"/>
          </a:xfrm>
          <a:prstGeom prst="rect">
            <a:avLst/>
          </a:prstGeom>
        </p:spPr>
        <p:txBody>
          <a:bodyPr wrap="none">
            <a:spAutoFit/>
          </a:bodyPr>
          <a:lstStyle/>
          <a:p>
            <a:pPr marL="228600" indent="-228600">
              <a:spcAft>
                <a:spcPts val="600"/>
              </a:spcAft>
              <a:buFont typeface="Arial" pitchFamily="34" charset="0"/>
              <a:buChar char="•"/>
              <a:tabLst>
                <a:tab pos="228600" algn="l"/>
              </a:tabLst>
            </a:pPr>
            <a:r>
              <a:rPr lang="en-US" sz="1600" dirty="0" smtClean="0"/>
              <a:t>Calculations:</a:t>
            </a:r>
          </a:p>
          <a:p>
            <a:pPr>
              <a:spcAft>
                <a:spcPts val="600"/>
              </a:spcAft>
              <a:tabLst>
                <a:tab pos="228600" algn="l"/>
              </a:tabLst>
            </a:pPr>
            <a:r>
              <a:rPr lang="en-US" sz="1600" dirty="0" smtClean="0"/>
              <a:t>	Force= Mass x Acceleration</a:t>
            </a:r>
          </a:p>
          <a:p>
            <a:pPr>
              <a:spcAft>
                <a:spcPts val="600"/>
              </a:spcAft>
              <a:tabLst>
                <a:tab pos="228600" algn="l"/>
              </a:tabLst>
            </a:pPr>
            <a:r>
              <a:rPr lang="en-US" sz="1600" dirty="0"/>
              <a:t>	 </a:t>
            </a:r>
            <a:r>
              <a:rPr lang="en-US" sz="1600" dirty="0" smtClean="0"/>
              <a:t>  where peak accelerations= 40 g (±392 /m/s</a:t>
            </a:r>
            <a:r>
              <a:rPr lang="en-US" sz="1600" baseline="30000" dirty="0" smtClean="0"/>
              <a:t>2</a:t>
            </a:r>
            <a:r>
              <a:rPr lang="en-US" sz="1600" dirty="0" smtClean="0"/>
              <a:t>)</a:t>
            </a:r>
          </a:p>
          <a:p>
            <a:pPr>
              <a:spcAft>
                <a:spcPts val="600"/>
              </a:spcAft>
              <a:tabLst>
                <a:tab pos="228600" algn="l"/>
              </a:tabLst>
            </a:pPr>
            <a:r>
              <a:rPr lang="en-US" sz="1600" dirty="0" smtClean="0"/>
              <a:t>	   and 1” OD piston has mass=0.42 kg,</a:t>
            </a:r>
          </a:p>
          <a:p>
            <a:pPr>
              <a:spcAft>
                <a:spcPts val="600"/>
              </a:spcAft>
              <a:tabLst>
                <a:tab pos="228600" algn="l"/>
              </a:tabLst>
            </a:pPr>
            <a:r>
              <a:rPr lang="en-US" sz="1600" dirty="0" smtClean="0"/>
              <a:t>	So axial acceleration force= 46 psi, </a:t>
            </a:r>
          </a:p>
          <a:p>
            <a:pPr>
              <a:spcAft>
                <a:spcPts val="600"/>
              </a:spcAft>
              <a:tabLst>
                <a:tab pos="228600" algn="l"/>
              </a:tabLst>
            </a:pPr>
            <a:r>
              <a:rPr lang="en-US" sz="1600" dirty="0"/>
              <a:t>	</a:t>
            </a:r>
            <a:r>
              <a:rPr lang="en-US" sz="1600" dirty="0" smtClean="0"/>
              <a:t>    a small fraction of the fatigue limit of 1 pin</a:t>
            </a:r>
          </a:p>
          <a:p>
            <a:pPr>
              <a:spcAft>
                <a:spcPts val="600"/>
              </a:spcAft>
              <a:tabLst>
                <a:tab pos="228600" algn="l"/>
              </a:tabLst>
            </a:pPr>
            <a:endParaRPr lang="en-US" sz="1600" dirty="0"/>
          </a:p>
        </p:txBody>
      </p:sp>
      <p:sp>
        <p:nvSpPr>
          <p:cNvPr id="12" name="TextBox 11"/>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
        <p:nvSpPr>
          <p:cNvPr id="5" name="Rectangle 4"/>
          <p:cNvSpPr/>
          <p:nvPr/>
        </p:nvSpPr>
        <p:spPr>
          <a:xfrm>
            <a:off x="4042733" y="2166907"/>
            <a:ext cx="786626" cy="276999"/>
          </a:xfrm>
          <a:prstGeom prst="rect">
            <a:avLst/>
          </a:prstGeom>
        </p:spPr>
        <p:txBody>
          <a:bodyPr wrap="none">
            <a:spAutoFit/>
          </a:bodyPr>
          <a:lstStyle/>
          <a:p>
            <a:r>
              <a:rPr lang="en-US" sz="1200" dirty="0" smtClean="0"/>
              <a:t>~2200 psi</a:t>
            </a:r>
            <a:endParaRPr lang="en-US" sz="1200" dirty="0"/>
          </a:p>
        </p:txBody>
      </p:sp>
    </p:spTree>
    <p:extLst>
      <p:ext uri="{BB962C8B-B14F-4D97-AF65-F5344CB8AC3E}">
        <p14:creationId xmlns:p14="http://schemas.microsoft.com/office/powerpoint/2010/main" val="1941005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2424" y="1436132"/>
            <a:ext cx="8658227" cy="5109091"/>
          </a:xfrm>
          <a:prstGeom prst="rect">
            <a:avLst/>
          </a:prstGeom>
          <a:noFill/>
        </p:spPr>
        <p:txBody>
          <a:bodyPr wrap="square" rtlCol="0">
            <a:spAutoFit/>
          </a:bodyPr>
          <a:lstStyle/>
          <a:p>
            <a:pPr>
              <a:spcAft>
                <a:spcPts val="600"/>
              </a:spcAft>
              <a:tabLst>
                <a:tab pos="228600" algn="l"/>
              </a:tabLst>
            </a:pPr>
            <a:r>
              <a:rPr lang="en-US" sz="1600" dirty="0" smtClean="0"/>
              <a:t>Results (after 10.75 hours= 100,000 pulse cycles)</a:t>
            </a:r>
          </a:p>
          <a:p>
            <a:pPr>
              <a:spcAft>
                <a:spcPts val="600"/>
              </a:spcAft>
              <a:tabLst>
                <a:tab pos="228600" algn="l"/>
              </a:tabLst>
            </a:pPr>
            <a:endParaRPr lang="en-US" sz="1600" dirty="0"/>
          </a:p>
          <a:p>
            <a:pPr>
              <a:spcAft>
                <a:spcPts val="600"/>
              </a:spcAft>
              <a:tabLst>
                <a:tab pos="228600" algn="l"/>
              </a:tabLst>
            </a:pPr>
            <a:endParaRPr lang="en-US" sz="1600" dirty="0" smtClean="0"/>
          </a:p>
          <a:p>
            <a:pPr>
              <a:spcAft>
                <a:spcPts val="600"/>
              </a:spcAft>
              <a:tabLst>
                <a:tab pos="228600" algn="l"/>
              </a:tabLst>
            </a:pPr>
            <a:endParaRPr lang="en-US" sz="1600" dirty="0"/>
          </a:p>
          <a:p>
            <a:pPr>
              <a:spcAft>
                <a:spcPts val="600"/>
              </a:spcAft>
              <a:tabLst>
                <a:tab pos="228600" algn="l"/>
              </a:tabLst>
            </a:pPr>
            <a:endParaRPr lang="en-US" sz="1600" dirty="0" smtClean="0"/>
          </a:p>
          <a:p>
            <a:pPr>
              <a:spcAft>
                <a:spcPts val="600"/>
              </a:spcAft>
              <a:tabLst>
                <a:tab pos="228600" algn="l"/>
              </a:tabLst>
            </a:pPr>
            <a:endParaRPr lang="en-US" sz="1600" dirty="0" smtClean="0"/>
          </a:p>
          <a:p>
            <a:pPr marL="228600" indent="-228600">
              <a:spcAft>
                <a:spcPts val="600"/>
              </a:spcAft>
              <a:buFont typeface="Arial" pitchFamily="34" charset="0"/>
              <a:buChar char="•"/>
              <a:tabLst>
                <a:tab pos="228600" algn="l"/>
              </a:tabLst>
            </a:pPr>
            <a:endParaRPr lang="en-US" sz="1600" dirty="0" smtClean="0"/>
          </a:p>
          <a:p>
            <a:pPr marL="228600" indent="-228600">
              <a:spcAft>
                <a:spcPts val="600"/>
              </a:spcAft>
              <a:buFont typeface="Arial" pitchFamily="34" charset="0"/>
              <a:buChar char="•"/>
              <a:tabLst>
                <a:tab pos="228600" algn="l"/>
              </a:tabLst>
            </a:pPr>
            <a:endParaRPr lang="en-US" sz="1600" dirty="0" smtClean="0"/>
          </a:p>
          <a:p>
            <a:pPr marL="228600" indent="-228600">
              <a:buFont typeface="Arial" pitchFamily="34" charset="0"/>
              <a:buChar char="•"/>
              <a:tabLst>
                <a:tab pos="228600" algn="l"/>
              </a:tabLst>
            </a:pPr>
            <a:r>
              <a:rPr lang="en-US" sz="1600" dirty="0" smtClean="0"/>
              <a:t>Goodman fatigue limit diagram for a PAFH w/</a:t>
            </a:r>
          </a:p>
          <a:p>
            <a:pPr marL="228600">
              <a:spcAft>
                <a:spcPts val="600"/>
              </a:spcAft>
              <a:tabLst>
                <a:tab pos="228600" algn="l"/>
              </a:tabLst>
            </a:pPr>
            <a:r>
              <a:rPr lang="en-US" sz="1600" dirty="0" smtClean="0"/>
              <a:t>6 pins and BHCP with 2” CT in 5.5” casing</a:t>
            </a:r>
          </a:p>
          <a:p>
            <a:pPr marL="228600" indent="-228600">
              <a:buFont typeface="Arial" pitchFamily="34" charset="0"/>
              <a:buChar char="•"/>
              <a:tabLst>
                <a:tab pos="228600" algn="l"/>
              </a:tabLst>
            </a:pPr>
            <a:endParaRPr lang="en-US" sz="1600" dirty="0"/>
          </a:p>
          <a:p>
            <a:pPr marL="228600" indent="-228600">
              <a:spcAft>
                <a:spcPts val="600"/>
              </a:spcAft>
              <a:buFont typeface="Arial" pitchFamily="34" charset="0"/>
              <a:buChar char="•"/>
              <a:tabLst>
                <a:tab pos="228600" algn="l"/>
              </a:tabLst>
            </a:pPr>
            <a:r>
              <a:rPr lang="en-US" sz="1600" dirty="0" smtClean="0"/>
              <a:t>Visual Inspection:</a:t>
            </a:r>
          </a:p>
          <a:p>
            <a:pPr marL="457200" indent="-228600">
              <a:spcAft>
                <a:spcPts val="600"/>
              </a:spcAft>
              <a:buFont typeface="Wingdings" pitchFamily="2" charset="2"/>
              <a:buChar char="Ø"/>
              <a:tabLst>
                <a:tab pos="457200" algn="l"/>
              </a:tabLst>
            </a:pPr>
            <a:r>
              <a:rPr lang="en-US" sz="1600" dirty="0" smtClean="0"/>
              <a:t>No damage was visible </a:t>
            </a:r>
          </a:p>
          <a:p>
            <a:pPr marL="685800" indent="-228600">
              <a:spcAft>
                <a:spcPts val="600"/>
              </a:spcAft>
              <a:buFont typeface="Wingdings" pitchFamily="2" charset="2"/>
              <a:buChar char="§"/>
              <a:tabLst>
                <a:tab pos="685800" algn="l"/>
              </a:tabLst>
            </a:pPr>
            <a:r>
              <a:rPr lang="en-US" sz="1600" dirty="0" smtClean="0"/>
              <a:t>No loosening of liners</a:t>
            </a:r>
          </a:p>
          <a:p>
            <a:pPr marL="685800" indent="-228600">
              <a:spcAft>
                <a:spcPts val="600"/>
              </a:spcAft>
              <a:buFont typeface="Wingdings" pitchFamily="2" charset="2"/>
              <a:buChar char="§"/>
              <a:tabLst>
                <a:tab pos="685800" algn="l"/>
              </a:tabLst>
            </a:pPr>
            <a:r>
              <a:rPr lang="en-US" sz="1600" dirty="0" smtClean="0"/>
              <a:t>No loosening of charges in strip</a:t>
            </a:r>
          </a:p>
          <a:p>
            <a:pPr marL="685800" indent="-228600">
              <a:spcAft>
                <a:spcPts val="600"/>
              </a:spcAft>
              <a:buFont typeface="Wingdings" pitchFamily="2" charset="2"/>
              <a:buChar char="§"/>
              <a:tabLst>
                <a:tab pos="685800" algn="l"/>
              </a:tabLst>
            </a:pPr>
            <a:r>
              <a:rPr lang="en-US" sz="1600" dirty="0" smtClean="0"/>
              <a:t>No loosening of cord from charges</a:t>
            </a:r>
          </a:p>
        </p:txBody>
      </p:sp>
      <p:sp>
        <p:nvSpPr>
          <p:cNvPr id="9" name="Rectangle 8"/>
          <p:cNvSpPr/>
          <p:nvPr/>
        </p:nvSpPr>
        <p:spPr>
          <a:xfrm>
            <a:off x="228600" y="1066800"/>
            <a:ext cx="8610600" cy="369332"/>
          </a:xfrm>
          <a:prstGeom prst="rect">
            <a:avLst/>
          </a:prstGeom>
        </p:spPr>
        <p:txBody>
          <a:bodyPr wrap="square">
            <a:spAutoFit/>
          </a:bodyPr>
          <a:lstStyle/>
          <a:p>
            <a:pPr>
              <a:spcAft>
                <a:spcPts val="600"/>
              </a:spcAft>
            </a:pPr>
            <a:r>
              <a:rPr lang="en-US" b="1" dirty="0" smtClean="0">
                <a:solidFill>
                  <a:srgbClr val="1E82A3"/>
                </a:solidFill>
              </a:rPr>
              <a:t>TCP System below Water Hammer:</a:t>
            </a:r>
            <a:endParaRPr lang="en-US" b="1" dirty="0">
              <a:solidFill>
                <a:srgbClr val="1E82A3"/>
              </a:solidFill>
            </a:endParaRPr>
          </a:p>
        </p:txBody>
      </p:sp>
      <p:sp>
        <p:nvSpPr>
          <p:cNvPr id="11" name="TextBox 10"/>
          <p:cNvSpPr txBox="1"/>
          <p:nvPr/>
        </p:nvSpPr>
        <p:spPr>
          <a:xfrm>
            <a:off x="352424" y="386090"/>
            <a:ext cx="6200775" cy="523220"/>
          </a:xfrm>
          <a:prstGeom prst="rect">
            <a:avLst/>
          </a:prstGeom>
          <a:noFill/>
        </p:spPr>
        <p:txBody>
          <a:bodyPr wrap="square" rtlCol="0">
            <a:spAutoFit/>
          </a:bodyPr>
          <a:lstStyle/>
          <a:p>
            <a:r>
              <a:rPr lang="en-US" sz="2800" dirty="0" smtClean="0">
                <a:solidFill>
                  <a:schemeClr val="bg1"/>
                </a:solidFill>
              </a:rPr>
              <a:t>Test #1- Flow Loop</a:t>
            </a:r>
            <a:endParaRPr lang="en-US" sz="2800" dirty="0">
              <a:solidFill>
                <a:schemeClr val="bg1"/>
              </a:solidFill>
            </a:endParaRPr>
          </a:p>
        </p:txBody>
      </p:sp>
      <p:sp>
        <p:nvSpPr>
          <p:cNvPr id="2" name="Rectangle 1"/>
          <p:cNvSpPr/>
          <p:nvPr/>
        </p:nvSpPr>
        <p:spPr>
          <a:xfrm>
            <a:off x="7261353" y="5846689"/>
            <a:ext cx="39728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91062" y="4062490"/>
            <a:ext cx="4286879" cy="338554"/>
          </a:xfrm>
          <a:prstGeom prst="rect">
            <a:avLst/>
          </a:prstGeom>
        </p:spPr>
        <p:txBody>
          <a:bodyPr wrap="none">
            <a:spAutoFit/>
          </a:bodyPr>
          <a:lstStyle/>
          <a:p>
            <a:pPr marL="228600" indent="-228600">
              <a:spcAft>
                <a:spcPts val="600"/>
              </a:spcAft>
              <a:buFont typeface="Arial" pitchFamily="34" charset="0"/>
              <a:buChar char="•"/>
              <a:tabLst>
                <a:tab pos="228600" algn="l"/>
              </a:tabLst>
            </a:pPr>
            <a:r>
              <a:rPr lang="en-US" sz="1600" dirty="0" smtClean="0"/>
              <a:t>Testing of pin afterwards fell w/in specification</a:t>
            </a:r>
            <a:endParaRPr lang="en-US" sz="16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99" y="1827831"/>
            <a:ext cx="3435619" cy="209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645" y="1839393"/>
            <a:ext cx="3420467" cy="208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58209"/>
          <a:stretch/>
        </p:blipFill>
        <p:spPr bwMode="auto">
          <a:xfrm>
            <a:off x="3885758" y="4668350"/>
            <a:ext cx="4424339" cy="75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t="50000" b="4731"/>
          <a:stretch/>
        </p:blipFill>
        <p:spPr bwMode="auto">
          <a:xfrm>
            <a:off x="3885758" y="5571723"/>
            <a:ext cx="4424339" cy="81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8220517" y="4944307"/>
            <a:ext cx="591444" cy="276999"/>
          </a:xfrm>
          <a:prstGeom prst="rect">
            <a:avLst/>
          </a:prstGeom>
        </p:spPr>
        <p:txBody>
          <a:bodyPr wrap="none">
            <a:spAutoFit/>
          </a:bodyPr>
          <a:lstStyle/>
          <a:p>
            <a:r>
              <a:rPr lang="en-US" sz="1200" i="1" dirty="0" smtClean="0"/>
              <a:t>Before</a:t>
            </a:r>
            <a:endParaRPr lang="en-US" sz="1200" i="1" dirty="0"/>
          </a:p>
        </p:txBody>
      </p:sp>
      <p:sp>
        <p:nvSpPr>
          <p:cNvPr id="18" name="Rectangle 17"/>
          <p:cNvSpPr/>
          <p:nvPr/>
        </p:nvSpPr>
        <p:spPr>
          <a:xfrm>
            <a:off x="8310097" y="5878911"/>
            <a:ext cx="497187" cy="276999"/>
          </a:xfrm>
          <a:prstGeom prst="rect">
            <a:avLst/>
          </a:prstGeom>
        </p:spPr>
        <p:txBody>
          <a:bodyPr wrap="none">
            <a:spAutoFit/>
          </a:bodyPr>
          <a:lstStyle/>
          <a:p>
            <a:r>
              <a:rPr lang="en-US" sz="1200" i="1" dirty="0" smtClean="0"/>
              <a:t>After</a:t>
            </a:r>
            <a:endParaRPr lang="en-US" sz="1200" i="1" dirty="0"/>
          </a:p>
        </p:txBody>
      </p:sp>
      <p:sp>
        <p:nvSpPr>
          <p:cNvPr id="14" name="TextBox 13"/>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Tree>
    <p:extLst>
      <p:ext uri="{BB962C8B-B14F-4D97-AF65-F5344CB8AC3E}">
        <p14:creationId xmlns:p14="http://schemas.microsoft.com/office/powerpoint/2010/main" val="1445514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685800"/>
          </a:xfrm>
          <a:prstGeom prst="rect">
            <a:avLst/>
          </a:prstGeom>
          <a:gradFill flip="none" rotWithShape="1">
            <a:gsLst>
              <a:gs pos="100000">
                <a:srgbClr val="7CAFCD">
                  <a:alpha val="0"/>
                </a:srgbClr>
              </a:gs>
              <a:gs pos="0">
                <a:srgbClr val="1E82A3"/>
              </a:gs>
              <a:gs pos="10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80003" y="1143000"/>
            <a:ext cx="5105400" cy="4370427"/>
          </a:xfrm>
          <a:prstGeom prst="rect">
            <a:avLst/>
          </a:prstGeom>
          <a:noFill/>
        </p:spPr>
        <p:txBody>
          <a:bodyPr wrap="square" rtlCol="0">
            <a:spAutoFit/>
          </a:bodyPr>
          <a:lstStyle/>
          <a:p>
            <a:pPr>
              <a:spcAft>
                <a:spcPts val="300"/>
              </a:spcAft>
              <a:tabLst>
                <a:tab pos="228600" algn="l"/>
              </a:tabLst>
            </a:pPr>
            <a:r>
              <a:rPr lang="en-US" sz="1400" dirty="0" smtClean="0"/>
              <a:t>Job Record:</a:t>
            </a:r>
          </a:p>
          <a:p>
            <a:pPr marL="285750" indent="-285750">
              <a:spcAft>
                <a:spcPts val="300"/>
              </a:spcAft>
              <a:buFont typeface="Arial" pitchFamily="34" charset="0"/>
              <a:buChar char="•"/>
              <a:tabLst>
                <a:tab pos="228600" algn="l"/>
              </a:tabLst>
            </a:pPr>
            <a:r>
              <a:rPr lang="en-US" sz="1400" dirty="0" smtClean="0"/>
              <a:t>Pickup TCP</a:t>
            </a:r>
          </a:p>
          <a:p>
            <a:pPr marL="285750" indent="-285750">
              <a:spcAft>
                <a:spcPts val="300"/>
              </a:spcAft>
              <a:buFont typeface="Arial" pitchFamily="34" charset="0"/>
              <a:buChar char="•"/>
              <a:tabLst>
                <a:tab pos="228600" algn="l"/>
              </a:tabLst>
            </a:pPr>
            <a:r>
              <a:rPr lang="en-US" sz="1400" dirty="0" smtClean="0"/>
              <a:t>NU and RIH with Water Hammer/ Gun BHA</a:t>
            </a:r>
          </a:p>
          <a:p>
            <a:pPr marL="285750" indent="-285750">
              <a:spcAft>
                <a:spcPts val="300"/>
              </a:spcAft>
              <a:buFont typeface="Arial" pitchFamily="34" charset="0"/>
              <a:buChar char="•"/>
              <a:tabLst>
                <a:tab pos="228600" algn="l"/>
              </a:tabLst>
            </a:pPr>
            <a:r>
              <a:rPr lang="en-US" sz="1400" dirty="0" smtClean="0"/>
              <a:t>RIH and Rolling Pumps- ½ </a:t>
            </a:r>
            <a:r>
              <a:rPr lang="en-US" sz="1400" dirty="0" err="1" smtClean="0"/>
              <a:t>bpm</a:t>
            </a:r>
            <a:endParaRPr lang="en-US" sz="1400" dirty="0" smtClean="0"/>
          </a:p>
          <a:p>
            <a:pPr marL="285750" indent="-285750">
              <a:spcAft>
                <a:spcPts val="300"/>
              </a:spcAft>
              <a:buFont typeface="Arial" pitchFamily="34" charset="0"/>
              <a:buChar char="•"/>
              <a:tabLst>
                <a:tab pos="228600" algn="l"/>
              </a:tabLst>
            </a:pPr>
            <a:r>
              <a:rPr lang="en-US" sz="1400" dirty="0" smtClean="0"/>
              <a:t>@6600-ft, up to 1.5 </a:t>
            </a:r>
            <a:r>
              <a:rPr lang="en-US" sz="1400" dirty="0" err="1" smtClean="0"/>
              <a:t>bpm</a:t>
            </a:r>
            <a:r>
              <a:rPr lang="en-US" sz="1400" dirty="0" smtClean="0"/>
              <a:t> @ 800-1100 psi </a:t>
            </a:r>
            <a:r>
              <a:rPr lang="en-US" sz="1400" dirty="0" err="1" smtClean="0"/>
              <a:t>circ</a:t>
            </a:r>
            <a:r>
              <a:rPr lang="en-US" sz="1400" dirty="0" smtClean="0"/>
              <a:t>  pressure</a:t>
            </a:r>
          </a:p>
          <a:p>
            <a:pPr marL="285750" indent="-285750">
              <a:spcAft>
                <a:spcPts val="300"/>
              </a:spcAft>
              <a:buFont typeface="Arial" pitchFamily="34" charset="0"/>
              <a:buChar char="•"/>
              <a:tabLst>
                <a:tab pos="228600" algn="l"/>
              </a:tabLst>
            </a:pPr>
            <a:r>
              <a:rPr lang="en-US" sz="1400" dirty="0" smtClean="0"/>
              <a:t>@8900-ft, up  to 2.5 </a:t>
            </a:r>
            <a:r>
              <a:rPr lang="en-US" sz="1400" dirty="0" err="1" smtClean="0"/>
              <a:t>bpm</a:t>
            </a:r>
            <a:r>
              <a:rPr lang="en-US" sz="1400" dirty="0" smtClean="0"/>
              <a:t> @1500-1800 psi </a:t>
            </a:r>
            <a:r>
              <a:rPr lang="en-US" sz="1400" dirty="0" err="1" smtClean="0"/>
              <a:t>circ</a:t>
            </a:r>
            <a:r>
              <a:rPr lang="en-US" sz="1400" dirty="0" smtClean="0"/>
              <a:t> pressure</a:t>
            </a:r>
          </a:p>
          <a:p>
            <a:pPr marL="285750" indent="-285750">
              <a:spcAft>
                <a:spcPts val="300"/>
              </a:spcAft>
              <a:buFont typeface="Arial" pitchFamily="34" charset="0"/>
              <a:buChar char="•"/>
              <a:tabLst>
                <a:tab pos="228600" algn="l"/>
              </a:tabLst>
            </a:pPr>
            <a:r>
              <a:rPr lang="en-US" sz="1400" dirty="0" smtClean="0"/>
              <a:t>@10,200-ft, up to 3.5 </a:t>
            </a:r>
            <a:r>
              <a:rPr lang="en-US" sz="1400" dirty="0" err="1" smtClean="0"/>
              <a:t>bpm</a:t>
            </a:r>
            <a:r>
              <a:rPr lang="en-US" sz="1400" dirty="0" smtClean="0"/>
              <a:t> @2300-2650 psi </a:t>
            </a:r>
            <a:r>
              <a:rPr lang="en-US" sz="1400" dirty="0" err="1" smtClean="0"/>
              <a:t>circ</a:t>
            </a:r>
            <a:r>
              <a:rPr lang="en-US" sz="1400" dirty="0" smtClean="0"/>
              <a:t> pressure</a:t>
            </a:r>
          </a:p>
          <a:p>
            <a:pPr marL="285750" indent="-285750">
              <a:spcAft>
                <a:spcPts val="300"/>
              </a:spcAft>
              <a:buFont typeface="Arial" pitchFamily="34" charset="0"/>
              <a:buChar char="•"/>
              <a:tabLst>
                <a:tab pos="228600" algn="l"/>
              </a:tabLst>
            </a:pPr>
            <a:r>
              <a:rPr lang="en-US" sz="1400" dirty="0" smtClean="0"/>
              <a:t>Slowed rate to 3.25 </a:t>
            </a:r>
            <a:r>
              <a:rPr lang="en-US" sz="1400" dirty="0" err="1" smtClean="0"/>
              <a:t>bpm</a:t>
            </a:r>
            <a:r>
              <a:rPr lang="en-US" sz="1400" dirty="0" smtClean="0"/>
              <a:t> @2100-2400 psi </a:t>
            </a:r>
            <a:r>
              <a:rPr lang="en-US" sz="1400" dirty="0" err="1" smtClean="0"/>
              <a:t>circ</a:t>
            </a:r>
            <a:r>
              <a:rPr lang="en-US" sz="1400" dirty="0" smtClean="0"/>
              <a:t> pressure</a:t>
            </a:r>
          </a:p>
          <a:p>
            <a:pPr marL="285750" indent="-285750">
              <a:spcAft>
                <a:spcPts val="300"/>
              </a:spcAft>
              <a:buFont typeface="Arial" pitchFamily="34" charset="0"/>
              <a:buChar char="•"/>
              <a:tabLst>
                <a:tab pos="228600" algn="l"/>
              </a:tabLst>
            </a:pPr>
            <a:r>
              <a:rPr lang="en-US" sz="1400" dirty="0" smtClean="0"/>
              <a:t>@14,989, can’t </a:t>
            </a:r>
            <a:r>
              <a:rPr lang="en-US" sz="1400" dirty="0"/>
              <a:t>g</a:t>
            </a:r>
            <a:r>
              <a:rPr lang="en-US" sz="1400" dirty="0" smtClean="0"/>
              <a:t>o any further. Take up slack,  prepare to shoot.</a:t>
            </a:r>
          </a:p>
          <a:p>
            <a:pPr marL="285750" indent="-285750">
              <a:spcAft>
                <a:spcPts val="300"/>
              </a:spcAft>
              <a:buFont typeface="Arial" pitchFamily="34" charset="0"/>
              <a:buChar char="•"/>
              <a:tabLst>
                <a:tab pos="228600" algn="l"/>
              </a:tabLst>
            </a:pPr>
            <a:r>
              <a:rPr lang="en-US" sz="1400" dirty="0" smtClean="0"/>
              <a:t>Shut in well and pressure up.</a:t>
            </a:r>
          </a:p>
          <a:p>
            <a:pPr marL="285750" indent="-285750">
              <a:spcAft>
                <a:spcPts val="300"/>
              </a:spcAft>
              <a:buFont typeface="Arial" pitchFamily="34" charset="0"/>
              <a:buChar char="•"/>
              <a:tabLst>
                <a:tab pos="228600" algn="l"/>
              </a:tabLst>
            </a:pPr>
            <a:r>
              <a:rPr lang="en-US" sz="1400" dirty="0" smtClean="0"/>
              <a:t>Toe gun fired at </a:t>
            </a:r>
            <a:r>
              <a:rPr lang="en-US" sz="1400" b="1" dirty="0" smtClean="0">
                <a:solidFill>
                  <a:srgbClr val="1E82A3"/>
                </a:solidFill>
              </a:rPr>
              <a:t>3120</a:t>
            </a:r>
            <a:r>
              <a:rPr lang="en-US" sz="1400" dirty="0" smtClean="0"/>
              <a:t> psi&gt; good indication</a:t>
            </a:r>
          </a:p>
          <a:p>
            <a:pPr marL="285750" indent="-285750">
              <a:spcAft>
                <a:spcPts val="300"/>
              </a:spcAft>
              <a:buFont typeface="Arial" pitchFamily="34" charset="0"/>
              <a:buChar char="•"/>
              <a:tabLst>
                <a:tab pos="228600" algn="l"/>
              </a:tabLst>
            </a:pPr>
            <a:r>
              <a:rPr lang="en-US" sz="1400" dirty="0" smtClean="0"/>
              <a:t>Delay 1 fired s at 5.54 min&gt; good indication</a:t>
            </a:r>
          </a:p>
          <a:p>
            <a:pPr marL="285750" indent="-285750">
              <a:spcAft>
                <a:spcPts val="300"/>
              </a:spcAft>
              <a:buFont typeface="Arial" pitchFamily="34" charset="0"/>
              <a:buChar char="•"/>
              <a:tabLst>
                <a:tab pos="228600" algn="l"/>
              </a:tabLst>
            </a:pPr>
            <a:r>
              <a:rPr lang="en-US" sz="1400" dirty="0" smtClean="0"/>
              <a:t>Delay 2 fired at ?&gt; no indication.  Moved @ 6.5 min</a:t>
            </a:r>
          </a:p>
          <a:p>
            <a:pPr marL="285750" indent="-285750">
              <a:spcAft>
                <a:spcPts val="300"/>
              </a:spcAft>
              <a:buFont typeface="Arial" pitchFamily="34" charset="0"/>
              <a:buChar char="•"/>
              <a:tabLst>
                <a:tab pos="228600" algn="l"/>
              </a:tabLst>
            </a:pPr>
            <a:r>
              <a:rPr lang="en-US" sz="1400" dirty="0" smtClean="0"/>
              <a:t>Delay 3 fired at ???&gt; no indication. Moved at 6.5 min</a:t>
            </a:r>
          </a:p>
          <a:p>
            <a:pPr marL="285750" indent="-285750">
              <a:spcAft>
                <a:spcPts val="300"/>
              </a:spcAft>
              <a:buFont typeface="Arial" pitchFamily="34" charset="0"/>
              <a:buChar char="•"/>
              <a:tabLst>
                <a:tab pos="228600" algn="l"/>
              </a:tabLst>
            </a:pPr>
            <a:r>
              <a:rPr lang="en-US" sz="1400" dirty="0" smtClean="0"/>
              <a:t>Delay 4 fired at 5.03 min&gt; good indication</a:t>
            </a:r>
          </a:p>
          <a:p>
            <a:pPr marL="285750" indent="-285750">
              <a:spcAft>
                <a:spcPts val="300"/>
              </a:spcAft>
              <a:buFont typeface="Arial" pitchFamily="34" charset="0"/>
              <a:buChar char="•"/>
              <a:tabLst>
                <a:tab pos="228600" algn="l"/>
              </a:tabLst>
            </a:pPr>
            <a:r>
              <a:rPr lang="en-US" sz="1400" dirty="0" smtClean="0"/>
              <a:t>Waited 10 min, POOH</a:t>
            </a:r>
          </a:p>
          <a:p>
            <a:pPr marL="285750" indent="-285750">
              <a:spcAft>
                <a:spcPts val="300"/>
              </a:spcAft>
              <a:buFont typeface="Arial" pitchFamily="34" charset="0"/>
              <a:buChar char="•"/>
              <a:tabLst>
                <a:tab pos="228600" algn="l"/>
              </a:tabLst>
            </a:pPr>
            <a:r>
              <a:rPr lang="en-US" sz="1400" dirty="0" smtClean="0"/>
              <a:t>OOH with BHA&gt; all shots fired</a:t>
            </a:r>
          </a:p>
        </p:txBody>
      </p:sp>
      <p:sp>
        <p:nvSpPr>
          <p:cNvPr id="9" name="Rectangle 8"/>
          <p:cNvSpPr/>
          <p:nvPr/>
        </p:nvSpPr>
        <p:spPr>
          <a:xfrm>
            <a:off x="228600" y="1066800"/>
            <a:ext cx="8610600" cy="369332"/>
          </a:xfrm>
          <a:prstGeom prst="rect">
            <a:avLst/>
          </a:prstGeom>
        </p:spPr>
        <p:txBody>
          <a:bodyPr wrap="square">
            <a:spAutoFit/>
          </a:bodyPr>
          <a:lstStyle/>
          <a:p>
            <a:pPr>
              <a:spcAft>
                <a:spcPts val="600"/>
              </a:spcAft>
            </a:pPr>
            <a:r>
              <a:rPr lang="en-US" b="1" dirty="0" smtClean="0">
                <a:solidFill>
                  <a:srgbClr val="1E82A3"/>
                </a:solidFill>
              </a:rPr>
              <a:t>TCP System below Water Hammer:</a:t>
            </a:r>
            <a:endParaRPr lang="en-US" b="1" dirty="0">
              <a:solidFill>
                <a:srgbClr val="1E82A3"/>
              </a:solidFill>
            </a:endParaRPr>
          </a:p>
        </p:txBody>
      </p:sp>
      <p:sp>
        <p:nvSpPr>
          <p:cNvPr id="11" name="TextBox 10"/>
          <p:cNvSpPr txBox="1"/>
          <p:nvPr/>
        </p:nvSpPr>
        <p:spPr>
          <a:xfrm>
            <a:off x="352424" y="386090"/>
            <a:ext cx="6200775" cy="523220"/>
          </a:xfrm>
          <a:prstGeom prst="rect">
            <a:avLst/>
          </a:prstGeom>
          <a:noFill/>
        </p:spPr>
        <p:txBody>
          <a:bodyPr wrap="square" rtlCol="0">
            <a:spAutoFit/>
          </a:bodyPr>
          <a:lstStyle/>
          <a:p>
            <a:r>
              <a:rPr lang="en-US" sz="2800" dirty="0" smtClean="0">
                <a:solidFill>
                  <a:schemeClr val="bg1"/>
                </a:solidFill>
              </a:rPr>
              <a:t>Test #2- Field Trial</a:t>
            </a:r>
            <a:endParaRPr lang="en-US" sz="2800" dirty="0">
              <a:solidFill>
                <a:schemeClr val="bg1"/>
              </a:solidFill>
            </a:endParaRPr>
          </a:p>
        </p:txBody>
      </p:sp>
      <p:sp>
        <p:nvSpPr>
          <p:cNvPr id="2" name="Rectangle 1"/>
          <p:cNvSpPr/>
          <p:nvPr/>
        </p:nvSpPr>
        <p:spPr>
          <a:xfrm>
            <a:off x="7261353" y="5846689"/>
            <a:ext cx="39728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126" name="Picture 6"/>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6200000">
            <a:off x="4349078" y="1718344"/>
            <a:ext cx="631404" cy="862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43000" y="5931640"/>
            <a:ext cx="838200" cy="228601"/>
          </a:xfrm>
          <a:prstGeom prst="rect">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Rectangle 20"/>
          <p:cNvSpPr/>
          <p:nvPr/>
        </p:nvSpPr>
        <p:spPr>
          <a:xfrm>
            <a:off x="684808" y="6211171"/>
            <a:ext cx="1531445" cy="276999"/>
          </a:xfrm>
          <a:prstGeom prst="rect">
            <a:avLst/>
          </a:prstGeom>
        </p:spPr>
        <p:txBody>
          <a:bodyPr wrap="none">
            <a:spAutoFit/>
          </a:bodyPr>
          <a:lstStyle/>
          <a:p>
            <a:r>
              <a:rPr lang="en-US" sz="1200" i="1" dirty="0" smtClean="0"/>
              <a:t>BHA: Water Hammer </a:t>
            </a:r>
            <a:endParaRPr lang="en-US" sz="1200" i="1" dirty="0"/>
          </a:p>
        </p:txBody>
      </p:sp>
      <p:sp>
        <p:nvSpPr>
          <p:cNvPr id="23" name="TextBox 22"/>
          <p:cNvSpPr txBox="1"/>
          <p:nvPr/>
        </p:nvSpPr>
        <p:spPr>
          <a:xfrm>
            <a:off x="228600" y="1444934"/>
            <a:ext cx="3686175" cy="4262705"/>
          </a:xfrm>
          <a:prstGeom prst="rect">
            <a:avLst/>
          </a:prstGeom>
          <a:noFill/>
        </p:spPr>
        <p:txBody>
          <a:bodyPr wrap="square" rtlCol="0">
            <a:spAutoFit/>
          </a:bodyPr>
          <a:lstStyle/>
          <a:p>
            <a:pPr marL="228600" indent="-228600">
              <a:spcAft>
                <a:spcPts val="600"/>
              </a:spcAft>
              <a:buFont typeface="Arial" pitchFamily="34" charset="0"/>
              <a:buChar char="•"/>
              <a:tabLst>
                <a:tab pos="171450" algn="l"/>
              </a:tabLst>
            </a:pPr>
            <a:r>
              <a:rPr lang="en-US" sz="1600" dirty="0"/>
              <a:t>Well </a:t>
            </a:r>
            <a:r>
              <a:rPr lang="en-US" sz="1600" dirty="0" smtClean="0"/>
              <a:t>bore:</a:t>
            </a:r>
          </a:p>
          <a:p>
            <a:pPr marL="514350" indent="-285750">
              <a:spcAft>
                <a:spcPts val="600"/>
              </a:spcAft>
              <a:buFont typeface="Wingdings" pitchFamily="2" charset="2"/>
              <a:buChar char="Ø"/>
              <a:tabLst>
                <a:tab pos="171450" algn="l"/>
              </a:tabLst>
            </a:pPr>
            <a:r>
              <a:rPr lang="en-US" sz="1600" dirty="0" smtClean="0"/>
              <a:t>VD </a:t>
            </a:r>
            <a:r>
              <a:rPr lang="en-US" sz="1600" dirty="0"/>
              <a:t>of </a:t>
            </a:r>
            <a:r>
              <a:rPr lang="en-US" sz="1600" dirty="0" smtClean="0"/>
              <a:t>6600-ft</a:t>
            </a:r>
          </a:p>
          <a:p>
            <a:pPr marL="514350" indent="-285750">
              <a:spcAft>
                <a:spcPts val="600"/>
              </a:spcAft>
              <a:buFont typeface="Wingdings" pitchFamily="2" charset="2"/>
              <a:buChar char="Ø"/>
              <a:tabLst>
                <a:tab pos="171450" algn="l"/>
              </a:tabLst>
            </a:pPr>
            <a:r>
              <a:rPr lang="en-US" sz="1600" dirty="0" smtClean="0"/>
              <a:t>MD </a:t>
            </a:r>
            <a:r>
              <a:rPr lang="en-US" sz="1600" dirty="0"/>
              <a:t>of </a:t>
            </a:r>
            <a:r>
              <a:rPr lang="en-US" sz="1600" dirty="0" smtClean="0"/>
              <a:t>15000-ft.</a:t>
            </a:r>
            <a:r>
              <a:rPr lang="en-US" sz="1600" dirty="0"/>
              <a:t>  </a:t>
            </a:r>
            <a:endParaRPr lang="en-US" sz="1600" dirty="0" smtClean="0"/>
          </a:p>
          <a:p>
            <a:pPr marL="228600" indent="-228600">
              <a:spcAft>
                <a:spcPts val="600"/>
              </a:spcAft>
              <a:buFont typeface="Wingdings" pitchFamily="2" charset="2"/>
              <a:buChar char="§"/>
              <a:tabLst>
                <a:tab pos="171450" algn="l"/>
              </a:tabLst>
            </a:pPr>
            <a:r>
              <a:rPr lang="en-US" sz="1600" dirty="0" smtClean="0"/>
              <a:t>Initially </a:t>
            </a:r>
            <a:r>
              <a:rPr lang="en-US" sz="1600" dirty="0"/>
              <a:t>tried to TCP w/ a 2” coil unit and could not get all the way </a:t>
            </a:r>
            <a:r>
              <a:rPr lang="en-US" sz="1600" dirty="0" smtClean="0"/>
              <a:t>down.</a:t>
            </a:r>
          </a:p>
          <a:p>
            <a:pPr marL="228600" indent="-228600">
              <a:spcAft>
                <a:spcPts val="600"/>
              </a:spcAft>
              <a:buFont typeface="Wingdings" pitchFamily="2" charset="2"/>
              <a:buChar char="§"/>
              <a:tabLst>
                <a:tab pos="171450" algn="l"/>
              </a:tabLst>
            </a:pPr>
            <a:r>
              <a:rPr lang="en-US" sz="1600" dirty="0" smtClean="0"/>
              <a:t>Spent </a:t>
            </a:r>
            <a:r>
              <a:rPr lang="en-US" sz="1600" dirty="0"/>
              <a:t>almost 2 days fighting friction.  </a:t>
            </a:r>
            <a:endParaRPr lang="en-US" sz="1600" dirty="0" smtClean="0"/>
          </a:p>
          <a:p>
            <a:pPr marL="228600" indent="-228600">
              <a:spcAft>
                <a:spcPts val="600"/>
              </a:spcAft>
              <a:buFont typeface="Wingdings" pitchFamily="2" charset="2"/>
              <a:buChar char="§"/>
              <a:tabLst>
                <a:tab pos="171450" algn="l"/>
              </a:tabLst>
            </a:pPr>
            <a:r>
              <a:rPr lang="en-US" sz="1600" dirty="0" smtClean="0"/>
              <a:t>Client decided </a:t>
            </a:r>
            <a:r>
              <a:rPr lang="en-US" sz="1600" dirty="0"/>
              <a:t>to get a 2-3/8” unit and </a:t>
            </a:r>
            <a:r>
              <a:rPr lang="en-US" sz="1600" dirty="0" smtClean="0"/>
              <a:t>run Water Hammer to </a:t>
            </a:r>
            <a:r>
              <a:rPr lang="en-US" sz="1600" dirty="0"/>
              <a:t>try </a:t>
            </a:r>
            <a:r>
              <a:rPr lang="en-US" sz="1600" dirty="0" smtClean="0"/>
              <a:t>again</a:t>
            </a:r>
            <a:r>
              <a:rPr lang="en-US" sz="1600" dirty="0"/>
              <a:t>.  </a:t>
            </a:r>
            <a:endParaRPr lang="en-US" sz="1600" dirty="0" smtClean="0"/>
          </a:p>
          <a:p>
            <a:pPr marL="228600" indent="-228600">
              <a:spcAft>
                <a:spcPts val="600"/>
              </a:spcAft>
              <a:buFont typeface="Wingdings" pitchFamily="2" charset="2"/>
              <a:buChar char="§"/>
              <a:tabLst>
                <a:tab pos="171450" algn="l"/>
              </a:tabLst>
            </a:pPr>
            <a:endParaRPr lang="en-US" sz="800" dirty="0"/>
          </a:p>
          <a:p>
            <a:pPr marL="228600" indent="-228600">
              <a:spcAft>
                <a:spcPts val="600"/>
              </a:spcAft>
              <a:buFont typeface="Wingdings" pitchFamily="2" charset="2"/>
              <a:buChar char="§"/>
              <a:tabLst>
                <a:tab pos="171450" algn="l"/>
              </a:tabLst>
            </a:pPr>
            <a:r>
              <a:rPr lang="en-US" sz="1600" dirty="0" smtClean="0"/>
              <a:t>Firing Head Calculations:</a:t>
            </a:r>
          </a:p>
          <a:p>
            <a:pPr marL="457200" indent="-228600">
              <a:spcAft>
                <a:spcPts val="600"/>
              </a:spcAft>
              <a:buFont typeface="Wingdings" pitchFamily="2" charset="2"/>
              <a:buChar char="Ø"/>
              <a:tabLst>
                <a:tab pos="171450" algn="l"/>
              </a:tabLst>
            </a:pPr>
            <a:r>
              <a:rPr lang="en-US" sz="1600" dirty="0" smtClean="0"/>
              <a:t>Loaded with 6 pins</a:t>
            </a:r>
          </a:p>
          <a:p>
            <a:pPr marL="457200" indent="-228600">
              <a:spcAft>
                <a:spcPts val="600"/>
              </a:spcAft>
              <a:buFont typeface="Wingdings" pitchFamily="2" charset="2"/>
              <a:buChar char="Ø"/>
              <a:tabLst>
                <a:tab pos="171450" algn="l"/>
              </a:tabLst>
            </a:pPr>
            <a:r>
              <a:rPr lang="en-US" sz="1600" dirty="0" smtClean="0"/>
              <a:t>Nom. Actuating Pressure= 6036 psi</a:t>
            </a:r>
          </a:p>
          <a:p>
            <a:pPr marL="457200" indent="-228600">
              <a:spcAft>
                <a:spcPts val="600"/>
              </a:spcAft>
              <a:buFont typeface="Wingdings" pitchFamily="2" charset="2"/>
              <a:buChar char="Ø"/>
              <a:tabLst>
                <a:tab pos="171450" algn="l"/>
              </a:tabLst>
            </a:pPr>
            <a:r>
              <a:rPr lang="en-US" sz="1600" dirty="0" smtClean="0"/>
              <a:t>Surface Applied Pressure= </a:t>
            </a:r>
            <a:r>
              <a:rPr lang="en-US" sz="1600" b="1" dirty="0" smtClean="0">
                <a:solidFill>
                  <a:srgbClr val="1E82A3"/>
                </a:solidFill>
              </a:rPr>
              <a:t>3148</a:t>
            </a:r>
            <a:r>
              <a:rPr lang="en-US" sz="1600" dirty="0" smtClean="0"/>
              <a:t> psi </a:t>
            </a:r>
            <a:endParaRPr lang="en-US" sz="1600" dirty="0"/>
          </a:p>
          <a:p>
            <a:pPr marL="457200" indent="-228600">
              <a:spcAft>
                <a:spcPts val="600"/>
              </a:spcAft>
              <a:buFont typeface="Wingdings" pitchFamily="2" charset="2"/>
              <a:buChar char="Ø"/>
              <a:tabLst>
                <a:tab pos="171450" algn="l"/>
              </a:tabLst>
            </a:pPr>
            <a:endParaRPr lang="en-US" sz="1600" dirty="0" smtClean="0"/>
          </a:p>
        </p:txBody>
      </p:sp>
      <p:sp>
        <p:nvSpPr>
          <p:cNvPr id="12" name="TextBox 11"/>
          <p:cNvSpPr txBox="1"/>
          <p:nvPr/>
        </p:nvSpPr>
        <p:spPr>
          <a:xfrm>
            <a:off x="7696200" y="463034"/>
            <a:ext cx="1143000" cy="369332"/>
          </a:xfrm>
          <a:prstGeom prst="rect">
            <a:avLst/>
          </a:prstGeom>
          <a:noFill/>
          <a:ln>
            <a:solidFill>
              <a:srgbClr val="1E82A3"/>
            </a:solidFill>
          </a:ln>
        </p:spPr>
        <p:txBody>
          <a:bodyPr wrap="square" rtlCol="0">
            <a:spAutoFit/>
          </a:bodyPr>
          <a:lstStyle/>
          <a:p>
            <a:r>
              <a:rPr lang="en-US" b="1" dirty="0" smtClean="0">
                <a:solidFill>
                  <a:srgbClr val="1E82A3"/>
                </a:solidFill>
              </a:rPr>
              <a:t>IPS-15-18</a:t>
            </a:r>
            <a:endParaRPr lang="en-US" b="1" dirty="0">
              <a:solidFill>
                <a:srgbClr val="1E82A3"/>
              </a:solidFill>
            </a:endParaRPr>
          </a:p>
        </p:txBody>
      </p:sp>
      <p:sp>
        <p:nvSpPr>
          <p:cNvPr id="13" name="Rectangle 12"/>
          <p:cNvSpPr/>
          <p:nvPr/>
        </p:nvSpPr>
        <p:spPr>
          <a:xfrm>
            <a:off x="5429250" y="6220181"/>
            <a:ext cx="1657633" cy="276999"/>
          </a:xfrm>
          <a:prstGeom prst="rect">
            <a:avLst/>
          </a:prstGeom>
        </p:spPr>
        <p:txBody>
          <a:bodyPr wrap="none">
            <a:spAutoFit/>
          </a:bodyPr>
          <a:lstStyle/>
          <a:p>
            <a:r>
              <a:rPr lang="en-US" sz="1200" i="1" dirty="0" smtClean="0"/>
              <a:t>BHA: Toe Gun Assembly</a:t>
            </a:r>
            <a:endParaRPr lang="en-US" sz="1200" i="1" dirty="0"/>
          </a:p>
        </p:txBody>
      </p:sp>
      <p:sp>
        <p:nvSpPr>
          <p:cNvPr id="17" name="Rectangle 16"/>
          <p:cNvSpPr/>
          <p:nvPr/>
        </p:nvSpPr>
        <p:spPr>
          <a:xfrm>
            <a:off x="8384177" y="5561109"/>
            <a:ext cx="511550" cy="276999"/>
          </a:xfrm>
          <a:prstGeom prst="rect">
            <a:avLst/>
          </a:prstGeom>
        </p:spPr>
        <p:txBody>
          <a:bodyPr wrap="none">
            <a:spAutoFit/>
          </a:bodyPr>
          <a:lstStyle/>
          <a:p>
            <a:r>
              <a:rPr lang="en-US" sz="1200" i="1" dirty="0" smtClean="0"/>
              <a:t>PAFH</a:t>
            </a:r>
            <a:endParaRPr lang="en-US" sz="1200" i="1" dirty="0"/>
          </a:p>
        </p:txBody>
      </p:sp>
      <p:sp>
        <p:nvSpPr>
          <p:cNvPr id="14" name="Rectangle 13"/>
          <p:cNvSpPr/>
          <p:nvPr/>
        </p:nvSpPr>
        <p:spPr>
          <a:xfrm>
            <a:off x="2566005" y="6211171"/>
            <a:ext cx="678391" cy="276999"/>
          </a:xfrm>
          <a:prstGeom prst="rect">
            <a:avLst/>
          </a:prstGeom>
        </p:spPr>
        <p:txBody>
          <a:bodyPr wrap="none">
            <a:spAutoFit/>
          </a:bodyPr>
          <a:lstStyle/>
          <a:p>
            <a:r>
              <a:rPr lang="en-US" sz="1200" i="1" dirty="0" err="1" smtClean="0"/>
              <a:t>Circ</a:t>
            </a:r>
            <a:r>
              <a:rPr lang="en-US" sz="1200" i="1" dirty="0" smtClean="0"/>
              <a:t> Sub</a:t>
            </a:r>
            <a:endParaRPr lang="en-US" sz="1200" i="1" dirty="0"/>
          </a:p>
        </p:txBody>
      </p:sp>
      <p:sp>
        <p:nvSpPr>
          <p:cNvPr id="15" name="Rectangle 14"/>
          <p:cNvSpPr/>
          <p:nvPr/>
        </p:nvSpPr>
        <p:spPr>
          <a:xfrm>
            <a:off x="2638425" y="5943600"/>
            <a:ext cx="466725" cy="228601"/>
          </a:xfrm>
          <a:prstGeom prst="rect">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Oval 15"/>
          <p:cNvSpPr/>
          <p:nvPr/>
        </p:nvSpPr>
        <p:spPr>
          <a:xfrm>
            <a:off x="2795091" y="5949029"/>
            <a:ext cx="153391" cy="2112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1520931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8965</TotalTime>
  <Words>2097</Words>
  <Application>Microsoft Office PowerPoint</Application>
  <PresentationFormat>On-screen Show (4:3)</PresentationFormat>
  <Paragraphs>339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Expro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client.config</dc:creator>
  <cp:lastModifiedBy>Erle P. Halliburton</cp:lastModifiedBy>
  <cp:revision>239</cp:revision>
  <cp:lastPrinted>2015-05-13T14:10:26Z</cp:lastPrinted>
  <dcterms:created xsi:type="dcterms:W3CDTF">2013-11-13T12:54:44Z</dcterms:created>
  <dcterms:modified xsi:type="dcterms:W3CDTF">2015-05-18T16:02:44Z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1734749661</vt:i4>
  </property>
  <property fmtid="{D5CDD505-2E9C-101B-9397-08002B2CF9AE}" pid="3" name="_NewReviewCycle">
    <vt:lpwstr/>
  </property>
  <property fmtid="{D5CDD505-2E9C-101B-9397-08002B2CF9AE}" pid="4" name="_EmailSubject">
    <vt:lpwstr>Paper Selected for IPS 2015 Europe Oral Presentation</vt:lpwstr>
  </property>
  <property fmtid="{D5CDD505-2E9C-101B-9397-08002B2CF9AE}" pid="5" name="_AuthorEmail">
    <vt:lpwstr>Kerry.Daly@exprogroup.com</vt:lpwstr>
  </property>
  <property fmtid="{D5CDD505-2E9C-101B-9397-08002B2CF9AE}" pid="6" name="_AuthorEmailDisplayName">
    <vt:lpwstr>Kerry Daly</vt:lpwstr>
  </property>
  <property fmtid="{D5CDD505-2E9C-101B-9397-08002B2CF9AE}" pid="7" name="_PreviousAdHocReviewCycleID">
    <vt:i4>-1675262894</vt:i4>
  </property>
</Properties>
</file>