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7"/>
  </p:sldMasterIdLst>
  <p:notesMasterIdLst>
    <p:notesMasterId r:id="rId31"/>
  </p:notesMasterIdLst>
  <p:handoutMasterIdLst>
    <p:handoutMasterId r:id="rId32"/>
  </p:handoutMasterIdLst>
  <p:sldIdLst>
    <p:sldId id="262" r:id="rId8"/>
    <p:sldId id="1062" r:id="rId9"/>
    <p:sldId id="1145" r:id="rId10"/>
    <p:sldId id="1099" r:id="rId11"/>
    <p:sldId id="1121" r:id="rId12"/>
    <p:sldId id="1140" r:id="rId13"/>
    <p:sldId id="1151" r:id="rId14"/>
    <p:sldId id="1148" r:id="rId15"/>
    <p:sldId id="1149" r:id="rId16"/>
    <p:sldId id="1142" r:id="rId17"/>
    <p:sldId id="1146" r:id="rId18"/>
    <p:sldId id="1152" r:id="rId19"/>
    <p:sldId id="1129" r:id="rId20"/>
    <p:sldId id="1100" r:id="rId21"/>
    <p:sldId id="1101" r:id="rId22"/>
    <p:sldId id="1130" r:id="rId23"/>
    <p:sldId id="1116" r:id="rId24"/>
    <p:sldId id="1141" r:id="rId25"/>
    <p:sldId id="1150" r:id="rId26"/>
    <p:sldId id="1143" r:id="rId27"/>
    <p:sldId id="1131" r:id="rId28"/>
    <p:sldId id="1137" r:id="rId29"/>
    <p:sldId id="1094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2"/>
        </a:solidFill>
        <a:latin typeface="Univers 57 Condense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0000"/>
    <a:srgbClr val="FFCC66"/>
    <a:srgbClr val="BFBFBF"/>
    <a:srgbClr val="C0C0C0"/>
    <a:srgbClr val="003366"/>
    <a:srgbClr val="339966"/>
    <a:srgbClr val="336699"/>
    <a:srgbClr val="00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5" autoAdjust="0"/>
    <p:restoredTop sz="87344" autoAdjust="0"/>
  </p:normalViewPr>
  <p:slideViewPr>
    <p:cSldViewPr>
      <p:cViewPr>
        <p:scale>
          <a:sx n="70" d="100"/>
          <a:sy n="70" d="100"/>
        </p:scale>
        <p:origin x="-228" y="-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62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0544E-A0D9-4FBF-A2ED-949E601B64D8}" type="doc">
      <dgm:prSet loTypeId="urn:microsoft.com/office/officeart/2005/8/layout/equation1" loCatId="process" qsTypeId="urn:microsoft.com/office/officeart/2005/8/quickstyle/3d2" qsCatId="3D" csTypeId="urn:microsoft.com/office/officeart/2005/8/colors/accent1_2" csCatId="accent1" phldr="1"/>
      <dgm:spPr/>
    </dgm:pt>
    <dgm:pt modelId="{BD2440C0-5C68-4DA1-A4FC-4CEC00E6A40C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2"/>
              </a:solidFill>
            </a:rPr>
            <a:t>Time</a:t>
          </a:r>
          <a:endParaRPr lang="en-US" sz="1000" dirty="0">
            <a:solidFill>
              <a:schemeClr val="bg2"/>
            </a:solidFill>
          </a:endParaRPr>
        </a:p>
      </dgm:t>
    </dgm:pt>
    <dgm:pt modelId="{614B26E0-DD78-4D53-BD52-4FA543949BC6}" type="parTrans" cxnId="{D5958CF4-9BC9-4C56-8C9C-9DEF88E717A2}">
      <dgm:prSet/>
      <dgm:spPr/>
      <dgm:t>
        <a:bodyPr/>
        <a:lstStyle/>
        <a:p>
          <a:endParaRPr lang="en-US"/>
        </a:p>
      </dgm:t>
    </dgm:pt>
    <dgm:pt modelId="{480F8EDD-0493-4858-A397-B0ACAC34B10E}" type="sibTrans" cxnId="{D5958CF4-9BC9-4C56-8C9C-9DEF88E717A2}">
      <dgm:prSet/>
      <dgm:spPr/>
      <dgm:t>
        <a:bodyPr/>
        <a:lstStyle/>
        <a:p>
          <a:endParaRPr lang="en-US"/>
        </a:p>
      </dgm:t>
    </dgm:pt>
    <dgm:pt modelId="{04CB82ED-3799-428A-BE77-608DF5C2E21B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Pressure</a:t>
          </a:r>
          <a:endParaRPr lang="en-US" dirty="0">
            <a:solidFill>
              <a:schemeClr val="bg2"/>
            </a:solidFill>
          </a:endParaRPr>
        </a:p>
      </dgm:t>
    </dgm:pt>
    <dgm:pt modelId="{8E3C657E-057E-4E21-A152-1AB4ABF69F53}" type="parTrans" cxnId="{74DBCA9C-677E-4E10-8952-46ADD657EA78}">
      <dgm:prSet/>
      <dgm:spPr/>
      <dgm:t>
        <a:bodyPr/>
        <a:lstStyle/>
        <a:p>
          <a:endParaRPr lang="en-US"/>
        </a:p>
      </dgm:t>
    </dgm:pt>
    <dgm:pt modelId="{5473CE10-4A2B-4D94-8620-497815A3774A}" type="sibTrans" cxnId="{74DBCA9C-677E-4E10-8952-46ADD657EA78}">
      <dgm:prSet/>
      <dgm:spPr/>
      <dgm:t>
        <a:bodyPr/>
        <a:lstStyle/>
        <a:p>
          <a:endParaRPr lang="en-US"/>
        </a:p>
      </dgm:t>
    </dgm:pt>
    <dgm:pt modelId="{628CC20D-D2DD-469E-8DCA-9633A882E7C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Detonation</a:t>
          </a:r>
          <a:endParaRPr lang="en-US" dirty="0">
            <a:solidFill>
              <a:schemeClr val="bg2"/>
            </a:solidFill>
          </a:endParaRPr>
        </a:p>
      </dgm:t>
    </dgm:pt>
    <dgm:pt modelId="{518BA2F8-C9B3-43AC-86F2-CF910BA45999}" type="parTrans" cxnId="{9F7A4230-1590-4B84-A52E-E75432C91C9B}">
      <dgm:prSet/>
      <dgm:spPr/>
      <dgm:t>
        <a:bodyPr/>
        <a:lstStyle/>
        <a:p>
          <a:endParaRPr lang="en-US"/>
        </a:p>
      </dgm:t>
    </dgm:pt>
    <dgm:pt modelId="{A30F2F5E-3E20-4808-A180-EC8AF61E1170}" type="sibTrans" cxnId="{9F7A4230-1590-4B84-A52E-E75432C91C9B}">
      <dgm:prSet/>
      <dgm:spPr/>
      <dgm:t>
        <a:bodyPr/>
        <a:lstStyle/>
        <a:p>
          <a:endParaRPr lang="en-US"/>
        </a:p>
      </dgm:t>
    </dgm:pt>
    <dgm:pt modelId="{E5150903-4115-4FF5-B2A3-2A93CD3598F2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Temperature</a:t>
          </a:r>
          <a:endParaRPr lang="en-US" dirty="0">
            <a:solidFill>
              <a:schemeClr val="bg2"/>
            </a:solidFill>
          </a:endParaRPr>
        </a:p>
      </dgm:t>
    </dgm:pt>
    <dgm:pt modelId="{68BA1D06-2A3B-4E03-B192-AA642FE936D5}" type="parTrans" cxnId="{5ED0F6D5-24EA-4BC4-8CFD-A2FD06699E7B}">
      <dgm:prSet/>
      <dgm:spPr/>
      <dgm:t>
        <a:bodyPr/>
        <a:lstStyle/>
        <a:p>
          <a:endParaRPr lang="en-US"/>
        </a:p>
      </dgm:t>
    </dgm:pt>
    <dgm:pt modelId="{C99B75E2-4BF0-462A-8A52-F591C8B2FD76}" type="sibTrans" cxnId="{5ED0F6D5-24EA-4BC4-8CFD-A2FD06699E7B}">
      <dgm:prSet/>
      <dgm:spPr/>
      <dgm:t>
        <a:bodyPr/>
        <a:lstStyle/>
        <a:p>
          <a:endParaRPr lang="en-US"/>
        </a:p>
      </dgm:t>
    </dgm:pt>
    <dgm:pt modelId="{7E278861-9403-4A5F-B1AA-5603F8306142}" type="pres">
      <dgm:prSet presAssocID="{A080544E-A0D9-4FBF-A2ED-949E601B64D8}" presName="linearFlow" presStyleCnt="0">
        <dgm:presLayoutVars>
          <dgm:dir/>
          <dgm:resizeHandles val="exact"/>
        </dgm:presLayoutVars>
      </dgm:prSet>
      <dgm:spPr/>
    </dgm:pt>
    <dgm:pt modelId="{2BA65570-2614-4EF0-A4DD-677021B3AFB0}" type="pres">
      <dgm:prSet presAssocID="{BD2440C0-5C68-4DA1-A4FC-4CEC00E6A4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4C7B9-6E72-49AC-A82B-C74CE88A12ED}" type="pres">
      <dgm:prSet presAssocID="{480F8EDD-0493-4858-A397-B0ACAC34B10E}" presName="spacerL" presStyleCnt="0"/>
      <dgm:spPr/>
    </dgm:pt>
    <dgm:pt modelId="{CABF6EB7-A752-42A3-9451-34C0D955F4DE}" type="pres">
      <dgm:prSet presAssocID="{480F8EDD-0493-4858-A397-B0ACAC34B10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F0360F5-1E06-48B0-B9E2-25FA3F3679D8}" type="pres">
      <dgm:prSet presAssocID="{480F8EDD-0493-4858-A397-B0ACAC34B10E}" presName="spacerR" presStyleCnt="0"/>
      <dgm:spPr/>
    </dgm:pt>
    <dgm:pt modelId="{98B01CC7-4D7F-496C-85C4-6C8EA2B7BBA2}" type="pres">
      <dgm:prSet presAssocID="{E5150903-4115-4FF5-B2A3-2A93CD3598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E38DB-FB9D-42B3-B742-7A9156732463}" type="pres">
      <dgm:prSet presAssocID="{C99B75E2-4BF0-462A-8A52-F591C8B2FD76}" presName="spacerL" presStyleCnt="0"/>
      <dgm:spPr/>
    </dgm:pt>
    <dgm:pt modelId="{9878399A-D6A7-4C35-9BAB-963CDC96230D}" type="pres">
      <dgm:prSet presAssocID="{C99B75E2-4BF0-462A-8A52-F591C8B2FD7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AB8AE6A-6F08-4F37-B563-7EE0CEBE02D7}" type="pres">
      <dgm:prSet presAssocID="{C99B75E2-4BF0-462A-8A52-F591C8B2FD76}" presName="spacerR" presStyleCnt="0"/>
      <dgm:spPr/>
    </dgm:pt>
    <dgm:pt modelId="{EE3BB010-3837-4D44-ABAE-A97A7E34C30A}" type="pres">
      <dgm:prSet presAssocID="{04CB82ED-3799-428A-BE77-608DF5C2E2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B8321-6A32-4469-8D81-028889E5C52F}" type="pres">
      <dgm:prSet presAssocID="{5473CE10-4A2B-4D94-8620-497815A3774A}" presName="spacerL" presStyleCnt="0"/>
      <dgm:spPr/>
    </dgm:pt>
    <dgm:pt modelId="{0C8F50A9-51B5-4F6C-89C9-0EE4585BA445}" type="pres">
      <dgm:prSet presAssocID="{5473CE10-4A2B-4D94-8620-497815A3774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E44165A-2619-4417-91A8-E721A28B8238}" type="pres">
      <dgm:prSet presAssocID="{5473CE10-4A2B-4D94-8620-497815A3774A}" presName="spacerR" presStyleCnt="0"/>
      <dgm:spPr/>
    </dgm:pt>
    <dgm:pt modelId="{CF8A402E-4572-4E19-88A0-0B591131A1C7}" type="pres">
      <dgm:prSet presAssocID="{628CC20D-D2DD-469E-8DCA-9633A882E7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BCA9C-677E-4E10-8952-46ADD657EA78}" srcId="{A080544E-A0D9-4FBF-A2ED-949E601B64D8}" destId="{04CB82ED-3799-428A-BE77-608DF5C2E21B}" srcOrd="2" destOrd="0" parTransId="{8E3C657E-057E-4E21-A152-1AB4ABF69F53}" sibTransId="{5473CE10-4A2B-4D94-8620-497815A3774A}"/>
    <dgm:cxn modelId="{77022549-60A5-4C19-AC38-6AFCFA3A8FD1}" type="presOf" srcId="{628CC20D-D2DD-469E-8DCA-9633A882E7C1}" destId="{CF8A402E-4572-4E19-88A0-0B591131A1C7}" srcOrd="0" destOrd="0" presId="urn:microsoft.com/office/officeart/2005/8/layout/equation1"/>
    <dgm:cxn modelId="{88E08041-7ADA-4E43-9FEB-48A4AB1B7112}" type="presOf" srcId="{A080544E-A0D9-4FBF-A2ED-949E601B64D8}" destId="{7E278861-9403-4A5F-B1AA-5603F8306142}" srcOrd="0" destOrd="0" presId="urn:microsoft.com/office/officeart/2005/8/layout/equation1"/>
    <dgm:cxn modelId="{4161040F-8CFA-4AD6-AD97-D0108D253912}" type="presOf" srcId="{480F8EDD-0493-4858-A397-B0ACAC34B10E}" destId="{CABF6EB7-A752-42A3-9451-34C0D955F4DE}" srcOrd="0" destOrd="0" presId="urn:microsoft.com/office/officeart/2005/8/layout/equation1"/>
    <dgm:cxn modelId="{0CEE36D1-6B00-4D21-9416-B63FFD95624E}" type="presOf" srcId="{C99B75E2-4BF0-462A-8A52-F591C8B2FD76}" destId="{9878399A-D6A7-4C35-9BAB-963CDC96230D}" srcOrd="0" destOrd="0" presId="urn:microsoft.com/office/officeart/2005/8/layout/equation1"/>
    <dgm:cxn modelId="{5ED0F6D5-24EA-4BC4-8CFD-A2FD06699E7B}" srcId="{A080544E-A0D9-4FBF-A2ED-949E601B64D8}" destId="{E5150903-4115-4FF5-B2A3-2A93CD3598F2}" srcOrd="1" destOrd="0" parTransId="{68BA1D06-2A3B-4E03-B192-AA642FE936D5}" sibTransId="{C99B75E2-4BF0-462A-8A52-F591C8B2FD76}"/>
    <dgm:cxn modelId="{D5958CF4-9BC9-4C56-8C9C-9DEF88E717A2}" srcId="{A080544E-A0D9-4FBF-A2ED-949E601B64D8}" destId="{BD2440C0-5C68-4DA1-A4FC-4CEC00E6A40C}" srcOrd="0" destOrd="0" parTransId="{614B26E0-DD78-4D53-BD52-4FA543949BC6}" sibTransId="{480F8EDD-0493-4858-A397-B0ACAC34B10E}"/>
    <dgm:cxn modelId="{9B068427-96EC-434B-A67C-96970934CD0E}" type="presOf" srcId="{E5150903-4115-4FF5-B2A3-2A93CD3598F2}" destId="{98B01CC7-4D7F-496C-85C4-6C8EA2B7BBA2}" srcOrd="0" destOrd="0" presId="urn:microsoft.com/office/officeart/2005/8/layout/equation1"/>
    <dgm:cxn modelId="{548BE2D3-FB52-47A1-A10A-D44FF704DD41}" type="presOf" srcId="{BD2440C0-5C68-4DA1-A4FC-4CEC00E6A40C}" destId="{2BA65570-2614-4EF0-A4DD-677021B3AFB0}" srcOrd="0" destOrd="0" presId="urn:microsoft.com/office/officeart/2005/8/layout/equation1"/>
    <dgm:cxn modelId="{3818D09A-04E1-43B7-AA60-5E6F07C7D51D}" type="presOf" srcId="{5473CE10-4A2B-4D94-8620-497815A3774A}" destId="{0C8F50A9-51B5-4F6C-89C9-0EE4585BA445}" srcOrd="0" destOrd="0" presId="urn:microsoft.com/office/officeart/2005/8/layout/equation1"/>
    <dgm:cxn modelId="{9F7A4230-1590-4B84-A52E-E75432C91C9B}" srcId="{A080544E-A0D9-4FBF-A2ED-949E601B64D8}" destId="{628CC20D-D2DD-469E-8DCA-9633A882E7C1}" srcOrd="3" destOrd="0" parTransId="{518BA2F8-C9B3-43AC-86F2-CF910BA45999}" sibTransId="{A30F2F5E-3E20-4808-A180-EC8AF61E1170}"/>
    <dgm:cxn modelId="{74B7F3F7-8820-460A-8B13-6FBD53763A74}" type="presOf" srcId="{04CB82ED-3799-428A-BE77-608DF5C2E21B}" destId="{EE3BB010-3837-4D44-ABAE-A97A7E34C30A}" srcOrd="0" destOrd="0" presId="urn:microsoft.com/office/officeart/2005/8/layout/equation1"/>
    <dgm:cxn modelId="{B7133311-9E29-4434-A679-88FB9EDCF8C4}" type="presParOf" srcId="{7E278861-9403-4A5F-B1AA-5603F8306142}" destId="{2BA65570-2614-4EF0-A4DD-677021B3AFB0}" srcOrd="0" destOrd="0" presId="urn:microsoft.com/office/officeart/2005/8/layout/equation1"/>
    <dgm:cxn modelId="{30E9B495-90EF-49F2-8F83-10AC94AADA97}" type="presParOf" srcId="{7E278861-9403-4A5F-B1AA-5603F8306142}" destId="{6DA4C7B9-6E72-49AC-A82B-C74CE88A12ED}" srcOrd="1" destOrd="0" presId="urn:microsoft.com/office/officeart/2005/8/layout/equation1"/>
    <dgm:cxn modelId="{2B4CCDB7-CB00-43E5-BEB5-4A621EE62BE5}" type="presParOf" srcId="{7E278861-9403-4A5F-B1AA-5603F8306142}" destId="{CABF6EB7-A752-42A3-9451-34C0D955F4DE}" srcOrd="2" destOrd="0" presId="urn:microsoft.com/office/officeart/2005/8/layout/equation1"/>
    <dgm:cxn modelId="{460FA6ED-0CDD-4CD2-8DCD-1B8758276043}" type="presParOf" srcId="{7E278861-9403-4A5F-B1AA-5603F8306142}" destId="{BF0360F5-1E06-48B0-B9E2-25FA3F3679D8}" srcOrd="3" destOrd="0" presId="urn:microsoft.com/office/officeart/2005/8/layout/equation1"/>
    <dgm:cxn modelId="{4CECD876-90B6-4BDD-8CFC-93982DF5CCDC}" type="presParOf" srcId="{7E278861-9403-4A5F-B1AA-5603F8306142}" destId="{98B01CC7-4D7F-496C-85C4-6C8EA2B7BBA2}" srcOrd="4" destOrd="0" presId="urn:microsoft.com/office/officeart/2005/8/layout/equation1"/>
    <dgm:cxn modelId="{D20A0EF1-7F7A-4898-BA5C-AE49C69FA8E7}" type="presParOf" srcId="{7E278861-9403-4A5F-B1AA-5603F8306142}" destId="{60DE38DB-FB9D-42B3-B742-7A9156732463}" srcOrd="5" destOrd="0" presId="urn:microsoft.com/office/officeart/2005/8/layout/equation1"/>
    <dgm:cxn modelId="{243AA911-7F5E-4651-B944-15FB461814BC}" type="presParOf" srcId="{7E278861-9403-4A5F-B1AA-5603F8306142}" destId="{9878399A-D6A7-4C35-9BAB-963CDC96230D}" srcOrd="6" destOrd="0" presId="urn:microsoft.com/office/officeart/2005/8/layout/equation1"/>
    <dgm:cxn modelId="{23B2D5C8-30E8-4034-BF4E-79521F474CD2}" type="presParOf" srcId="{7E278861-9403-4A5F-B1AA-5603F8306142}" destId="{5AB8AE6A-6F08-4F37-B563-7EE0CEBE02D7}" srcOrd="7" destOrd="0" presId="urn:microsoft.com/office/officeart/2005/8/layout/equation1"/>
    <dgm:cxn modelId="{47DA39E9-83FA-443A-892A-F712E322F6EB}" type="presParOf" srcId="{7E278861-9403-4A5F-B1AA-5603F8306142}" destId="{EE3BB010-3837-4D44-ABAE-A97A7E34C30A}" srcOrd="8" destOrd="0" presId="urn:microsoft.com/office/officeart/2005/8/layout/equation1"/>
    <dgm:cxn modelId="{5BA98CEF-2136-490B-B3D8-29F33FB7E5D2}" type="presParOf" srcId="{7E278861-9403-4A5F-B1AA-5603F8306142}" destId="{1D3B8321-6A32-4469-8D81-028889E5C52F}" srcOrd="9" destOrd="0" presId="urn:microsoft.com/office/officeart/2005/8/layout/equation1"/>
    <dgm:cxn modelId="{328F63E8-FF73-463F-ADB7-9D14BC020071}" type="presParOf" srcId="{7E278861-9403-4A5F-B1AA-5603F8306142}" destId="{0C8F50A9-51B5-4F6C-89C9-0EE4585BA445}" srcOrd="10" destOrd="0" presId="urn:microsoft.com/office/officeart/2005/8/layout/equation1"/>
    <dgm:cxn modelId="{4B2E4D1D-3850-4041-A7A1-76511BB89F75}" type="presParOf" srcId="{7E278861-9403-4A5F-B1AA-5603F8306142}" destId="{2E44165A-2619-4417-91A8-E721A28B8238}" srcOrd="11" destOrd="0" presId="urn:microsoft.com/office/officeart/2005/8/layout/equation1"/>
    <dgm:cxn modelId="{70176FB5-BD6A-4668-B758-BBF0B39EFA2A}" type="presParOf" srcId="{7E278861-9403-4A5F-B1AA-5603F8306142}" destId="{CF8A402E-4572-4E19-88A0-0B591131A1C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65570-2614-4EF0-A4DD-677021B3AFB0}">
      <dsp:nvSpPr>
        <dsp:cNvPr id="0" name=""/>
        <dsp:cNvSpPr/>
      </dsp:nvSpPr>
      <dsp:spPr>
        <a:xfrm>
          <a:off x="3489" y="592893"/>
          <a:ext cx="969594" cy="9695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2"/>
              </a:solidFill>
            </a:rPr>
            <a:t>Time</a:t>
          </a:r>
          <a:endParaRPr lang="en-US" sz="1000" kern="1200" dirty="0">
            <a:solidFill>
              <a:schemeClr val="bg2"/>
            </a:solidFill>
          </a:endParaRPr>
        </a:p>
      </dsp:txBody>
      <dsp:txXfrm>
        <a:off x="145483" y="734887"/>
        <a:ext cx="685606" cy="685606"/>
      </dsp:txXfrm>
    </dsp:sp>
    <dsp:sp modelId="{CABF6EB7-A752-42A3-9451-34C0D955F4DE}">
      <dsp:nvSpPr>
        <dsp:cNvPr id="0" name=""/>
        <dsp:cNvSpPr/>
      </dsp:nvSpPr>
      <dsp:spPr>
        <a:xfrm>
          <a:off x="1051815" y="796508"/>
          <a:ext cx="562364" cy="5623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26356" y="1011556"/>
        <a:ext cx="413282" cy="132268"/>
      </dsp:txXfrm>
    </dsp:sp>
    <dsp:sp modelId="{98B01CC7-4D7F-496C-85C4-6C8EA2B7BBA2}">
      <dsp:nvSpPr>
        <dsp:cNvPr id="0" name=""/>
        <dsp:cNvSpPr/>
      </dsp:nvSpPr>
      <dsp:spPr>
        <a:xfrm>
          <a:off x="1692911" y="592893"/>
          <a:ext cx="969594" cy="9695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2"/>
              </a:solidFill>
            </a:rPr>
            <a:t>Temperature</a:t>
          </a:r>
          <a:endParaRPr lang="en-US" sz="1000" kern="1200" dirty="0">
            <a:solidFill>
              <a:schemeClr val="bg2"/>
            </a:solidFill>
          </a:endParaRPr>
        </a:p>
      </dsp:txBody>
      <dsp:txXfrm>
        <a:off x="1834905" y="734887"/>
        <a:ext cx="685606" cy="685606"/>
      </dsp:txXfrm>
    </dsp:sp>
    <dsp:sp modelId="{9878399A-D6A7-4C35-9BAB-963CDC96230D}">
      <dsp:nvSpPr>
        <dsp:cNvPr id="0" name=""/>
        <dsp:cNvSpPr/>
      </dsp:nvSpPr>
      <dsp:spPr>
        <a:xfrm>
          <a:off x="2741236" y="796508"/>
          <a:ext cx="562364" cy="5623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815777" y="1011556"/>
        <a:ext cx="413282" cy="132268"/>
      </dsp:txXfrm>
    </dsp:sp>
    <dsp:sp modelId="{EE3BB010-3837-4D44-ABAE-A97A7E34C30A}">
      <dsp:nvSpPr>
        <dsp:cNvPr id="0" name=""/>
        <dsp:cNvSpPr/>
      </dsp:nvSpPr>
      <dsp:spPr>
        <a:xfrm>
          <a:off x="3382332" y="592893"/>
          <a:ext cx="969594" cy="9695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2"/>
              </a:solidFill>
            </a:rPr>
            <a:t>Pressure</a:t>
          </a:r>
          <a:endParaRPr lang="en-US" sz="1000" kern="1200" dirty="0">
            <a:solidFill>
              <a:schemeClr val="bg2"/>
            </a:solidFill>
          </a:endParaRPr>
        </a:p>
      </dsp:txBody>
      <dsp:txXfrm>
        <a:off x="3524326" y="734887"/>
        <a:ext cx="685606" cy="685606"/>
      </dsp:txXfrm>
    </dsp:sp>
    <dsp:sp modelId="{0C8F50A9-51B5-4F6C-89C9-0EE4585BA445}">
      <dsp:nvSpPr>
        <dsp:cNvPr id="0" name=""/>
        <dsp:cNvSpPr/>
      </dsp:nvSpPr>
      <dsp:spPr>
        <a:xfrm>
          <a:off x="4430657" y="796508"/>
          <a:ext cx="562364" cy="5623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505198" y="912355"/>
        <a:ext cx="413282" cy="330670"/>
      </dsp:txXfrm>
    </dsp:sp>
    <dsp:sp modelId="{CF8A402E-4572-4E19-88A0-0B591131A1C7}">
      <dsp:nvSpPr>
        <dsp:cNvPr id="0" name=""/>
        <dsp:cNvSpPr/>
      </dsp:nvSpPr>
      <dsp:spPr>
        <a:xfrm>
          <a:off x="5071753" y="592893"/>
          <a:ext cx="969594" cy="96959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2"/>
              </a:solidFill>
            </a:rPr>
            <a:t>Detonation</a:t>
          </a:r>
          <a:endParaRPr lang="en-US" sz="1000" kern="1200" dirty="0">
            <a:solidFill>
              <a:schemeClr val="bg2"/>
            </a:solidFill>
          </a:endParaRPr>
        </a:p>
      </dsp:txBody>
      <dsp:txXfrm>
        <a:off x="5213747" y="734887"/>
        <a:ext cx="685606" cy="68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9956A71-FBE2-4072-99E8-6AE9DEE02B27}" type="datetime1">
              <a:rPr lang="en-US" altLang="en-US"/>
              <a:pPr/>
              <a:t>5/20/2015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1744278-82B3-4068-AF65-F8A65E6124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2" name="HandoutMasterClassification"/>
          <p:cNvSpPr txBox="1">
            <a:spLocks noChangeArrowheads="1"/>
          </p:cNvSpPr>
          <p:nvPr/>
        </p:nvSpPr>
        <p:spPr bwMode="auto">
          <a:xfrm>
            <a:off x="6637338" y="639763"/>
            <a:ext cx="4889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6661" tIns="48331" rIns="96661" bIns="48331"/>
          <a:lstStyle/>
          <a:p>
            <a:pPr algn="ctr" defTabSz="966788"/>
            <a:r>
              <a:rPr lang="en-US" sz="1100" b="1">
                <a:solidFill>
                  <a:srgbClr val="C0C0C0"/>
                </a:solidFill>
                <a:latin typeface="Arial" charset="0"/>
              </a:rPr>
              <a:t>Schlumberger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522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8506C9E-E2BC-4F69-8240-10A530B353E0}" type="datetime1">
              <a:rPr lang="en-US" altLang="en-US"/>
              <a:pPr/>
              <a:t>5/20/2015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5996823-D640-421A-9C31-E683878B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81280" name="NotesMasterClassification"/>
          <p:cNvSpPr txBox="1">
            <a:spLocks noChangeArrowheads="1"/>
          </p:cNvSpPr>
          <p:nvPr/>
        </p:nvSpPr>
        <p:spPr bwMode="auto">
          <a:xfrm>
            <a:off x="6637338" y="639763"/>
            <a:ext cx="4889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6661" tIns="48331" rIns="96661" bIns="48331"/>
          <a:lstStyle/>
          <a:p>
            <a:pPr algn="ctr" defTabSz="966788"/>
            <a:r>
              <a:rPr lang="en-US" sz="1100" b="1">
                <a:solidFill>
                  <a:srgbClr val="C0C0C0"/>
                </a:solidFill>
                <a:latin typeface="Arial" charset="0"/>
              </a:rPr>
              <a:t>Schlumberger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80523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C0C181-6982-43F3-A0D7-7822FB9834BD}" type="datetime1">
              <a:rPr lang="en-US" altLang="en-US"/>
              <a:pPr/>
              <a:t>5/20/2015</a:t>
            </a:fld>
            <a:endParaRPr lang="en-US" alt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8314F-F3A5-4119-9166-66F28BD9A88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C26E19-4E8E-402D-97C3-F47AE6835487}" type="datetime1">
              <a:rPr lang="en-US" altLang="en-US" smtClean="0"/>
              <a:pPr>
                <a:defRPr/>
              </a:pPr>
              <a:t>5/20/2015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B13E1-E24B-42A9-8B92-AE1E7ACAA05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81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C156F-129D-483C-BFB3-E3D16A30EC1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2B20C5-9995-4C44-9E2F-45990F82989F}" type="datetime1">
              <a:rPr lang="en-US" altLang="en-US" smtClean="0"/>
              <a:pPr/>
              <a:t>5/20/2015</a:t>
            </a:fld>
            <a:endParaRPr lang="en-US" altLang="en-US" smtClean="0"/>
          </a:p>
        </p:txBody>
      </p:sp>
      <p:sp>
        <p:nvSpPr>
          <p:cNvPr id="1525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478CC-F482-4A85-B8FD-A2FDDF97537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558904"/>
            <a:ext cx="5361093" cy="432220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8047D-FB40-4D58-AB77-FC3C95A95F6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88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SLB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8047D-FB40-4D58-AB77-FC3C95A95F6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88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SLB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BAEEAE5-0552-48F8-8412-55F7C747C7D7}" type="datetime1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5/20/2015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B13E1-E24B-42A9-8B92-AE1E7ACAA05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2B20C5-9995-4C44-9E2F-45990F82989F}" type="datetime1">
              <a:rPr lang="en-US" altLang="en-US" smtClean="0"/>
              <a:pPr/>
              <a:t>5/20/2015</a:t>
            </a:fld>
            <a:endParaRPr lang="en-US" altLang="en-US" smtClean="0"/>
          </a:p>
        </p:txBody>
      </p:sp>
      <p:sp>
        <p:nvSpPr>
          <p:cNvPr id="1525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478CC-F482-4A85-B8FD-A2FDDF97537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558904"/>
            <a:ext cx="5361093" cy="432220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C26E19-4E8E-402D-97C3-F47AE6835487}" type="datetime1">
              <a:rPr lang="en-US" altLang="en-US" smtClean="0"/>
              <a:pPr>
                <a:defRPr/>
              </a:pPr>
              <a:t>5/20/2015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B13E1-E24B-42A9-8B92-AE1E7ACAA05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38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8047D-FB40-4D58-AB77-FC3C95A95F6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88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SLB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2B20C5-9995-4C44-9E2F-45990F82989F}" type="datetime1">
              <a:rPr lang="en-US" altLang="en-US" smtClean="0"/>
              <a:pPr/>
              <a:t>5/20/2015</a:t>
            </a:fld>
            <a:endParaRPr lang="en-US" altLang="en-US" smtClean="0"/>
          </a:p>
        </p:txBody>
      </p:sp>
      <p:sp>
        <p:nvSpPr>
          <p:cNvPr id="1525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478CC-F482-4A85-B8FD-A2FDDF97537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558904"/>
            <a:ext cx="5361093" cy="432220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8047D-FB40-4D58-AB77-FC3C95A95F6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88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SLB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8047D-FB40-4D58-AB77-FC3C95A95F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88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SLB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2B20C5-9995-4C44-9E2F-45990F82989F}" type="datetime1">
              <a:rPr lang="en-US" altLang="en-US" smtClean="0"/>
              <a:pPr/>
              <a:t>5/20/2015</a:t>
            </a:fld>
            <a:endParaRPr lang="en-US" altLang="en-US" smtClean="0"/>
          </a:p>
        </p:txBody>
      </p:sp>
      <p:sp>
        <p:nvSpPr>
          <p:cNvPr id="1525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478CC-F482-4A85-B8FD-A2FDDF97537B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558904"/>
            <a:ext cx="5361093" cy="432220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C26E19-4E8E-402D-97C3-F47AE6835487}" type="datetime1">
              <a:rPr lang="en-US" altLang="en-US" smtClean="0"/>
              <a:pPr>
                <a:defRPr/>
              </a:pPr>
              <a:t>5/20/2015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B13E1-E24B-42A9-8B92-AE1E7ACAA05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65125" y="914400"/>
            <a:ext cx="6397625" cy="1524000"/>
          </a:xfrm>
        </p:spPr>
        <p:txBody>
          <a:bodyPr anchor="b"/>
          <a:lstStyle>
            <a:lvl1pPr algn="l">
              <a:lnSpc>
                <a:spcPts val="4600"/>
              </a:lnSpc>
              <a:defRPr sz="42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3063" y="2971800"/>
            <a:ext cx="6392862" cy="1752600"/>
          </a:xfrm>
        </p:spPr>
        <p:txBody>
          <a:bodyPr/>
          <a:lstStyle>
            <a:lvl1pPr marL="0" indent="0">
              <a:lnSpc>
                <a:spcPts val="3500"/>
              </a:lnSpc>
              <a:buFontTx/>
              <a:buNone/>
              <a:defRPr sz="30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6124575"/>
            <a:ext cx="1265237" cy="330200"/>
          </a:xfrm>
          <a:prstGeom prst="rect">
            <a:avLst/>
          </a:prstGeom>
          <a:noFill/>
        </p:spPr>
      </p:pic>
      <p:pic>
        <p:nvPicPr>
          <p:cNvPr id="3085" name="Picture 13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5791200"/>
            <a:ext cx="670545" cy="661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1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382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1040" name="Picture 16" descr="0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063" y="5791200"/>
            <a:ext cx="693737" cy="661988"/>
          </a:xfrm>
          <a:prstGeom prst="rect">
            <a:avLst/>
          </a:prstGeom>
          <a:noFill/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79388" y="66135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73230" y="6461125"/>
            <a:ext cx="101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aseline="0" dirty="0" smtClean="0"/>
              <a:t>21  May </a:t>
            </a:r>
            <a:r>
              <a:rPr lang="en-US" sz="1000" dirty="0" smtClean="0"/>
              <a:t>2015, </a:t>
            </a:r>
            <a:fld id="{275F5F20-D692-41D5-A5FB-2660A4B4DE1A}" type="slidenum">
              <a:rPr lang="en-US" sz="1000" smtClean="0"/>
              <a:t>‹#›</a:t>
            </a:fld>
            <a:endParaRPr lang="en-US" sz="1000" dirty="0"/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3038782" y="6461125"/>
            <a:ext cx="22140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aseline="0" dirty="0" smtClean="0"/>
              <a:t>IPS-15-15 Modern </a:t>
            </a:r>
            <a:r>
              <a:rPr lang="en-US" sz="1000" baseline="0" dirty="0" err="1" smtClean="0"/>
              <a:t>Slickline</a:t>
            </a:r>
            <a:r>
              <a:rPr lang="en-US" sz="1000" baseline="0" dirty="0" smtClean="0"/>
              <a:t> Perforating 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2pPr>
      <a:lvl3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3pPr>
      <a:lvl4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4pPr>
      <a:lvl5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5pPr>
      <a:lvl6pPr marL="4572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6pPr>
      <a:lvl7pPr marL="9144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7pPr>
      <a:lvl8pPr marL="13716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8pPr>
      <a:lvl9pPr marL="18288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9pPr>
    </p:titleStyle>
    <p:bodyStyle>
      <a:lvl1pPr marL="400050" indent="-400050" algn="l" rtl="0" eaLnBrk="0" fontAlgn="base" hangingPunct="0">
        <a:lnSpc>
          <a:spcPts val="3300"/>
        </a:lnSpc>
        <a:spcBef>
          <a:spcPts val="900"/>
        </a:spcBef>
        <a:spcAft>
          <a:spcPct val="0"/>
        </a:spcAft>
        <a:buClr>
          <a:srgbClr val="003366"/>
        </a:buClr>
        <a:buChar char="•"/>
        <a:defRPr kumimoji="1" sz="2800">
          <a:solidFill>
            <a:schemeClr val="bg2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lnSpc>
          <a:spcPts val="3000"/>
        </a:lnSpc>
        <a:spcBef>
          <a:spcPts val="900"/>
        </a:spcBef>
        <a:spcAft>
          <a:spcPct val="0"/>
        </a:spcAft>
        <a:buClr>
          <a:schemeClr val="bg2"/>
        </a:buClr>
        <a:buChar char="–"/>
        <a:defRPr kumimoji="1" sz="2600">
          <a:solidFill>
            <a:schemeClr val="bg2"/>
          </a:solidFill>
          <a:latin typeface="+mn-lt"/>
        </a:defRPr>
      </a:lvl2pPr>
      <a:lvl3pPr marL="1257300" indent="-342900" algn="l" rtl="0" eaLnBrk="0" fontAlgn="base" hangingPunct="0">
        <a:lnSpc>
          <a:spcPts val="2800"/>
        </a:lnSpc>
        <a:spcBef>
          <a:spcPts val="900"/>
        </a:spcBef>
        <a:spcAft>
          <a:spcPct val="0"/>
        </a:spcAft>
        <a:buClr>
          <a:srgbClr val="003366"/>
        </a:buClr>
        <a:buChar char="•"/>
        <a:defRPr kumimoji="1" sz="2400">
          <a:solidFill>
            <a:schemeClr val="bg2"/>
          </a:solidFill>
          <a:latin typeface="+mn-lt"/>
        </a:defRPr>
      </a:lvl3pPr>
      <a:lvl4pPr marL="1657350" indent="-285750" algn="l" rtl="0" eaLnBrk="0" fontAlgn="base" hangingPunct="0">
        <a:lnSpc>
          <a:spcPts val="2300"/>
        </a:lnSpc>
        <a:spcBef>
          <a:spcPts val="9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5pPr>
      <a:lvl6pPr marL="25717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6pPr>
      <a:lvl7pPr marL="30289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7pPr>
      <a:lvl8pPr marL="34861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8pPr>
      <a:lvl9pPr marL="39433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w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73063" y="2971800"/>
            <a:ext cx="5037137" cy="1752600"/>
          </a:xfrm>
        </p:spPr>
        <p:txBody>
          <a:bodyPr/>
          <a:lstStyle/>
          <a:p>
            <a:r>
              <a:rPr lang="en-US" altLang="en-US" dirty="0"/>
              <a:t>Andy </a:t>
            </a:r>
            <a:r>
              <a:rPr lang="en-US" altLang="en-US" dirty="0" smtClean="0"/>
              <a:t>Martin</a:t>
            </a:r>
          </a:p>
          <a:p>
            <a:endParaRPr lang="en-US" altLang="en-US" dirty="0"/>
          </a:p>
          <a:p>
            <a:r>
              <a:rPr lang="en-US" altLang="en-US" dirty="0" smtClean="0"/>
              <a:t>IPS-15-15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25606" name="Picture 1030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38275"/>
            <a:ext cx="3322638" cy="3479800"/>
          </a:xfrm>
          <a:prstGeom prst="rect">
            <a:avLst/>
          </a:prstGeom>
          <a:noFill/>
        </p:spPr>
      </p:pic>
      <p:sp>
        <p:nvSpPr>
          <p:cNvPr id="256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5125" y="914400"/>
            <a:ext cx="5503019" cy="1524000"/>
          </a:xfrm>
        </p:spPr>
        <p:txBody>
          <a:bodyPr/>
          <a:lstStyle/>
          <a:p>
            <a:r>
              <a:rPr lang="en-US" altLang="en-US" dirty="0" smtClean="0"/>
              <a:t>Modern </a:t>
            </a:r>
            <a:r>
              <a:rPr lang="en-US" altLang="en-US" dirty="0" err="1" smtClean="0"/>
              <a:t>Slickline</a:t>
            </a:r>
            <a:r>
              <a:rPr lang="en-US" altLang="en-US" dirty="0" smtClean="0"/>
              <a:t> Perforating Applications in the North Sea</a:t>
            </a:r>
            <a:endParaRPr lang="en-US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Univers 57 Condensed" pitchFamily="34" charset="0"/>
              </a:rPr>
              <a:t>Early North Sea Applications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1866689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285750" algn="l" rtl="0" eaLnBrk="0" fontAlgn="base" hangingPunct="0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2600">
                <a:solidFill>
                  <a:schemeClr val="bg2"/>
                </a:solidFill>
                <a:latin typeface="+mn-lt"/>
              </a:defRPr>
            </a:lvl2pPr>
            <a:lvl3pPr marL="1257300" indent="-342900" algn="l" rtl="0" eaLnBrk="0" fontAlgn="base" hangingPunct="0">
              <a:lnSpc>
                <a:spcPts val="28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lnSpc>
                <a:spcPts val="23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kern="0" dirty="0" err="1" smtClean="0"/>
              <a:t>Inde</a:t>
            </a:r>
            <a:r>
              <a:rPr lang="en-US" altLang="en-US" sz="2400" kern="0" dirty="0" smtClean="0"/>
              <a:t> platform: </a:t>
            </a:r>
            <a:r>
              <a:rPr lang="en-US" altLang="en-US" sz="2400" kern="0" dirty="0"/>
              <a:t>P</a:t>
            </a:r>
            <a:r>
              <a:rPr lang="en-US" altLang="en-US" sz="2400" kern="0" dirty="0" smtClean="0"/>
              <a:t>unch above stuck plug </a:t>
            </a:r>
            <a:r>
              <a:rPr lang="en-US" altLang="en-US" sz="1600" kern="0" dirty="0" smtClean="0"/>
              <a:t>(SPE 72325)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err="1" smtClean="0"/>
              <a:t>Ravenspurn</a:t>
            </a:r>
            <a:r>
              <a:rPr lang="en-US" altLang="en-US" sz="2400" kern="0" dirty="0" smtClean="0"/>
              <a:t>: Packer set near surface </a:t>
            </a:r>
            <a:r>
              <a:rPr lang="en-US" altLang="en-US" sz="1600" kern="0" dirty="0" smtClean="0"/>
              <a:t>(no pressure contrast SPE 72325)</a:t>
            </a:r>
            <a:endParaRPr lang="en-US" altLang="en-US" sz="1600" kern="0" dirty="0"/>
          </a:p>
          <a:p>
            <a:pPr>
              <a:lnSpc>
                <a:spcPct val="100000"/>
              </a:lnSpc>
            </a:pPr>
            <a:r>
              <a:rPr lang="en-US" altLang="en-US" sz="2400" kern="0" dirty="0"/>
              <a:t>C</a:t>
            </a:r>
            <a:r>
              <a:rPr lang="en-US" altLang="en-US" sz="2400" kern="0" dirty="0" smtClean="0"/>
              <a:t>ut tubing on abandonment of 40 wells on Hutton TLP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80 days saved</a:t>
            </a:r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6" y="1196752"/>
            <a:ext cx="3334825" cy="44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4689" y="4845439"/>
            <a:ext cx="1760418" cy="523220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10000"/>
                </a:solidFill>
              </a:rPr>
              <a:t>Hutton TLP</a:t>
            </a:r>
            <a:endParaRPr lang="en-GB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54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Univers 57 Condensed" pitchFamily="34" charset="0"/>
              </a:rPr>
              <a:t>Recent Example—Offline HT Well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1268760"/>
            <a:ext cx="77048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285750" algn="l" rtl="0" eaLnBrk="0" fontAlgn="base" hangingPunct="0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2600">
                <a:solidFill>
                  <a:schemeClr val="bg2"/>
                </a:solidFill>
                <a:latin typeface="+mn-lt"/>
              </a:defRPr>
            </a:lvl2pPr>
            <a:lvl3pPr marL="1257300" indent="-342900" algn="l" rtl="0" eaLnBrk="0" fontAlgn="base" hangingPunct="0">
              <a:lnSpc>
                <a:spcPts val="28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lnSpc>
                <a:spcPts val="23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&gt;100 </a:t>
            </a:r>
            <a:r>
              <a:rPr lang="en-US" altLang="en-US" sz="2400" kern="0" dirty="0" err="1" smtClean="0"/>
              <a:t>ft</a:t>
            </a:r>
            <a:r>
              <a:rPr lang="en-US" altLang="en-US" sz="2400" kern="0" dirty="0"/>
              <a:t> </a:t>
            </a:r>
            <a:r>
              <a:rPr lang="en-US" altLang="en-US" sz="2400" kern="0" dirty="0" smtClean="0"/>
              <a:t>of perforating at ~350degF, ~5000 psi on gas well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Operator choose </a:t>
            </a:r>
            <a:r>
              <a:rPr lang="en-US" altLang="en-US" sz="2400" kern="0" dirty="0" err="1" smtClean="0"/>
              <a:t>slickline</a:t>
            </a:r>
            <a:r>
              <a:rPr lang="en-US" altLang="en-US" sz="2400" kern="0" dirty="0" smtClean="0"/>
              <a:t> as more cost effective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Easier rig up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Pressure control easier on gas well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Running speeds higher than wireline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2 7/8” guns with rock-optimized HNS charges</a:t>
            </a:r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 2 correlations runs and 8 successful perforating runs</a:t>
            </a:r>
            <a:endParaRPr lang="en-US" altLang="en-US" sz="2400" kern="0" dirty="0"/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18306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348880"/>
            <a:ext cx="5616575" cy="1524000"/>
          </a:xfrm>
        </p:spPr>
        <p:txBody>
          <a:bodyPr/>
          <a:lstStyle/>
          <a:p>
            <a:pPr algn="ctr"/>
            <a:r>
              <a:rPr lang="en-US" altLang="en-US" dirty="0" smtClean="0"/>
              <a:t>Real-Time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16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Real-Time Shot Detection</a:t>
            </a:r>
            <a:endParaRPr lang="en-US" dirty="0"/>
          </a:p>
        </p:txBody>
      </p:sp>
      <p:pic>
        <p:nvPicPr>
          <p:cNvPr id="3" name="Shot Detec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412776"/>
            <a:ext cx="4572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38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7273" y="1959433"/>
            <a:ext cx="3289561" cy="2517563"/>
            <a:chOff x="4400551" y="2434654"/>
            <a:chExt cx="4286249" cy="328034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34" r="1437"/>
            <a:stretch>
              <a:fillRect/>
            </a:stretch>
          </p:blipFill>
          <p:spPr bwMode="auto">
            <a:xfrm>
              <a:off x="4429125" y="2434654"/>
              <a:ext cx="4257675" cy="3280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16200000" flipH="1">
              <a:off x="3195638" y="3652837"/>
              <a:ext cx="2447925" cy="38100"/>
            </a:xfrm>
            <a:prstGeom prst="line">
              <a:avLst/>
            </a:prstGeom>
            <a:ln w="127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66726" y="158275"/>
            <a:ext cx="8415337" cy="7903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Real-Time </a:t>
            </a:r>
            <a:r>
              <a:rPr lang="en-US" sz="3600" dirty="0" err="1" smtClean="0"/>
              <a:t>Slickline</a:t>
            </a:r>
            <a:endParaRPr lang="en-US" sz="3600" dirty="0"/>
          </a:p>
        </p:txBody>
      </p:sp>
      <p:sp>
        <p:nvSpPr>
          <p:cNvPr id="36" name="Content Placeholder 5"/>
          <p:cNvSpPr>
            <a:spLocks noGrp="1"/>
          </p:cNvSpPr>
          <p:nvPr>
            <p:ph idx="1"/>
          </p:nvPr>
        </p:nvSpPr>
        <p:spPr>
          <a:xfrm>
            <a:off x="201133" y="1223506"/>
            <a:ext cx="7315200" cy="4941798"/>
          </a:xfrm>
        </p:spPr>
        <p:txBody>
          <a:bodyPr>
            <a:noAutofit/>
          </a:bodyPr>
          <a:lstStyle/>
          <a:p>
            <a:pPr marL="458650" lvl="1">
              <a:buNone/>
            </a:pPr>
            <a:r>
              <a:rPr lang="en-US" dirty="0"/>
              <a:t>Precision, certainty and control across all </a:t>
            </a:r>
            <a:r>
              <a:rPr lang="en-US" dirty="0" err="1"/>
              <a:t>slickline</a:t>
            </a:r>
            <a:r>
              <a:rPr lang="en-US" dirty="0"/>
              <a:t> </a:t>
            </a:r>
            <a:r>
              <a:rPr lang="en-US" dirty="0" smtClean="0"/>
              <a:t>operations</a:t>
            </a:r>
            <a:endParaRPr lang="en-US" dirty="0"/>
          </a:p>
          <a:p>
            <a:pPr marL="799860" lvl="2"/>
            <a:r>
              <a:rPr lang="en-GB" sz="2000" dirty="0"/>
              <a:t> Correlation Precision</a:t>
            </a:r>
          </a:p>
          <a:p>
            <a:pPr marL="1256922" lvl="3">
              <a:buFont typeface="Wingdings" pitchFamily="2" charset="2"/>
              <a:buChar char="§"/>
            </a:pPr>
            <a:r>
              <a:rPr lang="en-GB" sz="1800" dirty="0"/>
              <a:t>Accurate real-time depth correlation and </a:t>
            </a:r>
            <a:br>
              <a:rPr lang="en-GB" sz="1800" dirty="0"/>
            </a:br>
            <a:r>
              <a:rPr lang="en-GB" sz="1800" dirty="0"/>
              <a:t>validation of  toolstring position relative to </a:t>
            </a:r>
            <a:br>
              <a:rPr lang="en-GB" sz="1800" dirty="0"/>
            </a:br>
            <a:r>
              <a:rPr lang="en-GB" sz="1800" dirty="0"/>
              <a:t>completion or reservoir</a:t>
            </a:r>
          </a:p>
          <a:p>
            <a:pPr marL="799860" lvl="2"/>
            <a:r>
              <a:rPr lang="en-GB" sz="2000" dirty="0"/>
              <a:t> Confirmation of status</a:t>
            </a:r>
          </a:p>
          <a:p>
            <a:pPr marL="1256922" lvl="3">
              <a:buFont typeface="Wingdings" pitchFamily="2" charset="2"/>
              <a:buChar char="§"/>
            </a:pPr>
            <a:r>
              <a:rPr lang="en-GB" sz="1800" dirty="0"/>
              <a:t>Surface read out of tool actions and status, </a:t>
            </a:r>
            <a:br>
              <a:rPr lang="en-GB" sz="1800" dirty="0"/>
            </a:br>
            <a:r>
              <a:rPr lang="en-GB" sz="1800" dirty="0"/>
              <a:t>reducing uncertainty and eliminating unnecessary trips</a:t>
            </a:r>
          </a:p>
          <a:p>
            <a:pPr marL="799860" lvl="2"/>
            <a:r>
              <a:rPr lang="en-GB" sz="2000" dirty="0"/>
              <a:t> Continuous control</a:t>
            </a:r>
          </a:p>
          <a:p>
            <a:pPr marL="1256922" lvl="3">
              <a:buFont typeface="Wingdings" pitchFamily="2" charset="2"/>
              <a:buChar char="§"/>
            </a:pPr>
            <a:r>
              <a:rPr lang="en-GB" sz="1800" dirty="0" smtClean="0"/>
              <a:t>Dynamic </a:t>
            </a:r>
            <a:r>
              <a:rPr lang="en-GB" sz="1800" dirty="0"/>
              <a:t>toolstring control via robust digital communication, allowing real-time program changes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2317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49095" y="1353771"/>
            <a:ext cx="4835324" cy="1499077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1F497D"/>
                </a:solidFill>
              </a:rPr>
              <a:t>Digital data </a:t>
            </a:r>
            <a:r>
              <a:rPr lang="en-US" dirty="0" smtClean="0">
                <a:solidFill>
                  <a:srgbClr val="1F497D"/>
                </a:solidFill>
              </a:rPr>
              <a:t>telemetry</a:t>
            </a:r>
            <a:endParaRPr lang="en-US" dirty="0">
              <a:solidFill>
                <a:srgbClr val="1F497D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Real-time, two way communication with </a:t>
            </a:r>
            <a:r>
              <a:rPr lang="en-US" sz="1800" dirty="0" smtClean="0"/>
              <a:t>tool-string</a:t>
            </a:r>
            <a:endParaRPr lang="en-US" sz="1800" dirty="0">
              <a:solidFill>
                <a:srgbClr val="1F497D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rgbClr val="1F497D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sz="1000" dirty="0">
              <a:solidFill>
                <a:srgbClr val="1F497D"/>
              </a:solidFill>
            </a:endParaRPr>
          </a:p>
        </p:txBody>
      </p:sp>
      <p:sp>
        <p:nvSpPr>
          <p:cNvPr id="17" name="Title 30"/>
          <p:cNvSpPr>
            <a:spLocks noGrp="1"/>
          </p:cNvSpPr>
          <p:nvPr>
            <p:ph type="title"/>
          </p:nvPr>
        </p:nvSpPr>
        <p:spPr>
          <a:xfrm>
            <a:off x="366726" y="130139"/>
            <a:ext cx="8453745" cy="7903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Real-Time </a:t>
            </a:r>
            <a:r>
              <a:rPr lang="en-US" sz="3600" dirty="0" err="1"/>
              <a:t>Slickline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78997" y="1219204"/>
            <a:ext cx="3297459" cy="2217421"/>
            <a:chOff x="5218798" y="2387917"/>
            <a:chExt cx="3297459" cy="166306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8798" y="2387917"/>
              <a:ext cx="3297459" cy="16630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86323" y="2464150"/>
              <a:ext cx="153439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Telemetry NOT power</a:t>
              </a:r>
            </a:p>
          </p:txBody>
        </p:sp>
      </p:grp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159367" y="2708920"/>
            <a:ext cx="8366076" cy="29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285750" algn="l" rtl="0" eaLnBrk="0" fontAlgn="base" hangingPunct="0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2600">
                <a:solidFill>
                  <a:schemeClr val="bg2"/>
                </a:solidFill>
                <a:latin typeface="+mn-lt"/>
              </a:defRPr>
            </a:lvl2pPr>
            <a:lvl3pPr marL="1257300" indent="-342900" algn="l" rtl="0" eaLnBrk="0" fontAlgn="base" hangingPunct="0">
              <a:lnSpc>
                <a:spcPts val="28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lnSpc>
                <a:spcPts val="23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kern="0" dirty="0" smtClean="0">
                <a:solidFill>
                  <a:srgbClr val="1F497D"/>
                </a:solidFill>
              </a:rPr>
              <a:t>Surface readout of critical data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sz="1800" kern="0" dirty="0" smtClean="0"/>
              <a:t>Shock, deviation, head tension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sz="1800" kern="0" dirty="0" smtClean="0"/>
              <a:t>Gamma Ray and CCL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sz="1800" kern="0" dirty="0" smtClean="0"/>
              <a:t>Borehole pressure and temperature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sz="1800" kern="0" dirty="0" smtClean="0"/>
              <a:t>Surface controlled jarring, tool release and perforating</a:t>
            </a:r>
            <a:br>
              <a:rPr lang="en-GB" sz="1800" kern="0" dirty="0" smtClean="0"/>
            </a:br>
            <a:endParaRPr lang="en-US" sz="1800" kern="0" dirty="0" smtClean="0">
              <a:solidFill>
                <a:srgbClr val="1F497D"/>
              </a:solidFill>
            </a:endParaRPr>
          </a:p>
          <a:p>
            <a:pPr marL="504000" lvl="1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kern="0" dirty="0" smtClean="0">
                <a:solidFill>
                  <a:srgbClr val="1F497D"/>
                </a:solidFill>
              </a:rPr>
              <a:t>Specifically-built tool modules to perforate, perform production logs, set plugs/packers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kern="0" dirty="0" smtClean="0">
              <a:solidFill>
                <a:srgbClr val="1F497D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kern="0" dirty="0" smtClean="0">
              <a:solidFill>
                <a:srgbClr val="1F497D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sz="1000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0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5053692" y="1191259"/>
            <a:ext cx="1807029" cy="4114800"/>
            <a:chOff x="6934200" y="838200"/>
            <a:chExt cx="771832" cy="1303309"/>
          </a:xfrm>
          <a:effectLst>
            <a:reflection endPos="0" dir="5400000" sy="-100000" algn="bl" rotWithShape="0"/>
          </a:effectLst>
        </p:grpSpPr>
        <p:sp>
          <p:nvSpPr>
            <p:cNvPr id="93" name="Rectangle 92"/>
            <p:cNvSpPr/>
            <p:nvPr/>
          </p:nvSpPr>
          <p:spPr>
            <a:xfrm>
              <a:off x="6934200" y="838200"/>
              <a:ext cx="7620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4032" y="848032"/>
              <a:ext cx="762000" cy="129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TextBox 27"/>
          <p:cNvSpPr txBox="1"/>
          <p:nvPr/>
        </p:nvSpPr>
        <p:spPr>
          <a:xfrm>
            <a:off x="2233633" y="835663"/>
            <a:ext cx="10477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Basic Measurement </a:t>
            </a:r>
            <a:r>
              <a:rPr lang="en-US" sz="825" dirty="0" smtClean="0">
                <a:solidFill>
                  <a:srgbClr val="003366"/>
                </a:solidFill>
                <a:latin typeface="Univers 47 CondensedLight" pitchFamily="34" charset="0"/>
              </a:rPr>
              <a:t>Cartridge</a:t>
            </a:r>
            <a:endParaRPr lang="en-US" sz="825" dirty="0">
              <a:solidFill>
                <a:srgbClr val="003366"/>
              </a:solidFill>
              <a:latin typeface="Univers 47 CondensedLigh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3871" y="1729635"/>
            <a:ext cx="83820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Digital Correlation Cartridge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43874" y="2303917"/>
            <a:ext cx="103335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Digital Pressure Gauge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43871" y="2671901"/>
            <a:ext cx="11345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Digital Controlled Release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3872" y="3449994"/>
            <a:ext cx="7429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Trigger Module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43871" y="4559675"/>
            <a:ext cx="99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Explosive Device</a:t>
            </a:r>
          </a:p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i.e. Gun</a:t>
            </a:r>
          </a:p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      Cutter</a:t>
            </a:r>
          </a:p>
          <a:p>
            <a:r>
              <a:rPr lang="en-US" sz="825" dirty="0">
                <a:solidFill>
                  <a:srgbClr val="003366"/>
                </a:solidFill>
                <a:latin typeface="Univers 47 CondensedLight" pitchFamily="34" charset="0"/>
              </a:rPr>
              <a:t>      Plug Setting Tool</a:t>
            </a:r>
          </a:p>
        </p:txBody>
      </p:sp>
      <p:grpSp>
        <p:nvGrpSpPr>
          <p:cNvPr id="3" name="Group 75"/>
          <p:cNvGrpSpPr/>
          <p:nvPr/>
        </p:nvGrpSpPr>
        <p:grpSpPr>
          <a:xfrm>
            <a:off x="5076644" y="1233731"/>
            <a:ext cx="1784074" cy="4092061"/>
            <a:chOff x="6934200" y="2219632"/>
            <a:chExt cx="779730" cy="1323573"/>
          </a:xfrm>
          <a:effectLst>
            <a:reflection endPos="0" dir="5400000" sy="-100000" algn="bl" rotWithShape="0"/>
          </a:effectLst>
        </p:grpSpPr>
        <p:sp>
          <p:nvSpPr>
            <p:cNvPr id="94" name="Rectangle 93"/>
            <p:cNvSpPr/>
            <p:nvPr/>
          </p:nvSpPr>
          <p:spPr>
            <a:xfrm>
              <a:off x="6946488" y="2227008"/>
              <a:ext cx="7620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2219632"/>
              <a:ext cx="779730" cy="1323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endPos="0" dir="5400000" sy="-100000" algn="bl" rotWithShape="0"/>
            </a:effectLst>
          </p:spPr>
        </p:pic>
      </p:grpSp>
      <p:grpSp>
        <p:nvGrpSpPr>
          <p:cNvPr id="109" name="Group 108"/>
          <p:cNvGrpSpPr/>
          <p:nvPr/>
        </p:nvGrpSpPr>
        <p:grpSpPr>
          <a:xfrm>
            <a:off x="4065225" y="1691611"/>
            <a:ext cx="3622813" cy="3177268"/>
            <a:chOff x="4008783" y="2149475"/>
            <a:chExt cx="4830417" cy="3177268"/>
          </a:xfrm>
          <a:effectLst>
            <a:reflection endPos="0" dir="5400000" sy="-100000" algn="bl" rotWithShape="0"/>
          </a:effectLst>
        </p:grpSpPr>
        <p:grpSp>
          <p:nvGrpSpPr>
            <p:cNvPr id="4" name="Group 77"/>
            <p:cNvGrpSpPr/>
            <p:nvPr/>
          </p:nvGrpSpPr>
          <p:grpSpPr>
            <a:xfrm>
              <a:off x="6874842" y="2149475"/>
              <a:ext cx="1964358" cy="3177268"/>
              <a:chOff x="7398776" y="3682184"/>
              <a:chExt cx="787617" cy="1155288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7398776" y="3682184"/>
                <a:ext cx="777240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11064" y="3694472"/>
                <a:ext cx="775329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endPos="0" dir="5400000" sy="-100000" algn="bl" rotWithShape="0"/>
              </a:effectLst>
            </p:spPr>
          </p:pic>
        </p:grpSp>
        <p:grpSp>
          <p:nvGrpSpPr>
            <p:cNvPr id="5" name="Group 76"/>
            <p:cNvGrpSpPr/>
            <p:nvPr/>
          </p:nvGrpSpPr>
          <p:grpSpPr>
            <a:xfrm>
              <a:off x="4008783" y="2583543"/>
              <a:ext cx="2856473" cy="2409371"/>
              <a:chOff x="6172200" y="3674808"/>
              <a:chExt cx="1186477" cy="1152832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172200" y="3674808"/>
                <a:ext cx="1170432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91864" y="3684640"/>
                <a:ext cx="1166813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endPos="0" dir="5400000" sy="-100000" algn="bl" rotWithShape="0"/>
              </a:effectLst>
            </p:spPr>
          </p:pic>
        </p:grpSp>
      </p:grpSp>
      <p:sp>
        <p:nvSpPr>
          <p:cNvPr id="81" name="TextBox 80"/>
          <p:cNvSpPr txBox="1"/>
          <p:nvPr/>
        </p:nvSpPr>
        <p:spPr>
          <a:xfrm>
            <a:off x="1622467" y="59607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3366"/>
                </a:solidFill>
                <a:latin typeface="Univers 47 CondensedLight" pitchFamily="34" charset="0"/>
              </a:rPr>
              <a:t>Optional App Tools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00872" y="59607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3366"/>
                </a:solidFill>
                <a:latin typeface="Univers 47 CondensedLight" pitchFamily="34" charset="0"/>
              </a:rPr>
              <a:t>Core App Tools</a:t>
            </a:r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7" cstate="print"/>
          <a:srcRect t="36647" r="88652" b="22634"/>
          <a:stretch>
            <a:fillRect/>
          </a:stretch>
        </p:blipFill>
        <p:spPr bwMode="auto">
          <a:xfrm>
            <a:off x="1279192" y="494760"/>
            <a:ext cx="412757" cy="46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7" cstate="print"/>
          <a:srcRect l="14184" t="32575" r="73050" b="14490"/>
          <a:stretch>
            <a:fillRect/>
          </a:stretch>
        </p:blipFill>
        <p:spPr bwMode="auto">
          <a:xfrm>
            <a:off x="1218855" y="888441"/>
            <a:ext cx="464352" cy="6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156"/>
          <p:cNvPicPr>
            <a:picLocks noChangeAspect="1" noChangeArrowheads="1"/>
          </p:cNvPicPr>
          <p:nvPr/>
        </p:nvPicPr>
        <p:blipFill>
          <a:blip r:embed="rId7" cstate="print"/>
          <a:srcRect l="36027" t="16288" r="56028" b="2274"/>
          <a:stretch>
            <a:fillRect/>
          </a:stretch>
        </p:blipFill>
        <p:spPr bwMode="auto">
          <a:xfrm>
            <a:off x="1918906" y="1444039"/>
            <a:ext cx="288989" cy="9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8"/>
          <p:cNvGrpSpPr/>
          <p:nvPr/>
        </p:nvGrpSpPr>
        <p:grpSpPr>
          <a:xfrm>
            <a:off x="1644059" y="2348264"/>
            <a:ext cx="567542" cy="370829"/>
            <a:chOff x="3352800" y="1295400"/>
            <a:chExt cx="838200" cy="609600"/>
          </a:xfrm>
        </p:grpSpPr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45390" t="36647" r="39007" b="30778"/>
            <a:stretch>
              <a:fillRect/>
            </a:stretch>
          </p:blipFill>
          <p:spPr bwMode="auto">
            <a:xfrm>
              <a:off x="3352800" y="1295400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1" name="Oval 160"/>
            <p:cNvSpPr/>
            <p:nvPr/>
          </p:nvSpPr>
          <p:spPr>
            <a:xfrm>
              <a:off x="3611090" y="1676400"/>
              <a:ext cx="76200" cy="76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61"/>
          <p:cNvGrpSpPr/>
          <p:nvPr/>
        </p:nvGrpSpPr>
        <p:grpSpPr>
          <a:xfrm>
            <a:off x="1657045" y="2695588"/>
            <a:ext cx="567542" cy="370829"/>
            <a:chOff x="5257800" y="1143000"/>
            <a:chExt cx="838200" cy="609600"/>
          </a:xfrm>
        </p:grpSpPr>
        <p:pic>
          <p:nvPicPr>
            <p:cNvPr id="16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80851" t="36647" r="3546" b="30778"/>
            <a:stretch>
              <a:fillRect/>
            </a:stretch>
          </p:blipFill>
          <p:spPr bwMode="auto">
            <a:xfrm>
              <a:off x="5257800" y="1143000"/>
              <a:ext cx="838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4" name="Straight Connector 163"/>
            <p:cNvCxnSpPr/>
            <p:nvPr/>
          </p:nvCxnSpPr>
          <p:spPr>
            <a:xfrm>
              <a:off x="5434015" y="1447800"/>
              <a:ext cx="18288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5" name="Picture 16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0746" t="16288" r="63120" b="2274"/>
          <a:stretch>
            <a:fillRect/>
          </a:stretch>
        </p:blipFill>
        <p:spPr bwMode="auto">
          <a:xfrm>
            <a:off x="1244989" y="1359159"/>
            <a:ext cx="223118" cy="28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TextBox 170"/>
          <p:cNvSpPr txBox="1"/>
          <p:nvPr/>
        </p:nvSpPr>
        <p:spPr>
          <a:xfrm>
            <a:off x="2415322" y="59607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3366"/>
                </a:solidFill>
                <a:latin typeface="Univers 47 CondensedLight" pitchFamily="34" charset="0"/>
              </a:rPr>
              <a:t>Tool Description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1153211" y="2341187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1153211" y="4170811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145115" y="304868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l="31511" t="16288" r="63775" b="2274"/>
          <a:stretch>
            <a:fillRect/>
          </a:stretch>
        </p:blipFill>
        <p:spPr bwMode="auto">
          <a:xfrm>
            <a:off x="1270823" y="1439640"/>
            <a:ext cx="171450" cy="9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158"/>
          <p:cNvGrpSpPr/>
          <p:nvPr/>
        </p:nvGrpSpPr>
        <p:grpSpPr>
          <a:xfrm>
            <a:off x="1759239" y="2341848"/>
            <a:ext cx="171450" cy="381000"/>
            <a:chOff x="3521608" y="1295400"/>
            <a:chExt cx="253214" cy="626320"/>
          </a:xfrm>
        </p:grpSpPr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48532" t="36647" r="46754" b="29885"/>
            <a:stretch>
              <a:fillRect/>
            </a:stretch>
          </p:blipFill>
          <p:spPr bwMode="auto">
            <a:xfrm>
              <a:off x="3521608" y="1295400"/>
              <a:ext cx="253214" cy="62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" name="Oval 102"/>
            <p:cNvSpPr/>
            <p:nvPr/>
          </p:nvSpPr>
          <p:spPr>
            <a:xfrm>
              <a:off x="3611090" y="1676400"/>
              <a:ext cx="76200" cy="76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161"/>
          <p:cNvGrpSpPr/>
          <p:nvPr/>
        </p:nvGrpSpPr>
        <p:grpSpPr>
          <a:xfrm>
            <a:off x="1772955" y="2695420"/>
            <a:ext cx="171450" cy="370829"/>
            <a:chOff x="5426607" y="1143000"/>
            <a:chExt cx="253214" cy="609600"/>
          </a:xfrm>
        </p:grpSpPr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83993" t="36647" r="11293" b="30778"/>
            <a:stretch>
              <a:fillRect/>
            </a:stretch>
          </p:blipFill>
          <p:spPr bwMode="auto">
            <a:xfrm>
              <a:off x="5426607" y="1143000"/>
              <a:ext cx="253214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6" name="Straight Connector 105"/>
            <p:cNvCxnSpPr/>
            <p:nvPr/>
          </p:nvCxnSpPr>
          <p:spPr>
            <a:xfrm>
              <a:off x="5434015" y="1447800"/>
              <a:ext cx="18288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Picture 100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l="31511" t="16288" r="63775" b="2274"/>
          <a:stretch>
            <a:fillRect/>
          </a:stretch>
        </p:blipFill>
        <p:spPr bwMode="auto">
          <a:xfrm>
            <a:off x="1274079" y="3011405"/>
            <a:ext cx="164967" cy="118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" name="TextBox 103"/>
          <p:cNvSpPr txBox="1"/>
          <p:nvPr/>
        </p:nvSpPr>
        <p:spPr>
          <a:xfrm>
            <a:off x="1431364" y="3509651"/>
            <a:ext cx="43235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rgbClr val="333333"/>
                </a:solidFill>
                <a:latin typeface="Arial Rounded MT Bold" pitchFamily="34" charset="0"/>
              </a:rPr>
              <a:t>D-Trig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4190827" y="1603864"/>
            <a:ext cx="3432575" cy="3526063"/>
            <a:chOff x="4205283" y="1103087"/>
            <a:chExt cx="4576767" cy="3526063"/>
          </a:xfrm>
          <a:effectLst>
            <a:reflection endPos="0" dir="5400000" sy="-100000" algn="bl" rotWithShape="0"/>
          </a:effectLst>
        </p:grpSpPr>
        <p:sp>
          <p:nvSpPr>
            <p:cNvPr id="125" name="Rectangle 124"/>
            <p:cNvSpPr/>
            <p:nvPr/>
          </p:nvSpPr>
          <p:spPr bwMode="auto">
            <a:xfrm>
              <a:off x="4234134" y="1124800"/>
              <a:ext cx="4513179" cy="34605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3366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5283" y="1103087"/>
              <a:ext cx="4576767" cy="352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endPos="0" dir="5400000" sy="-100000" algn="bl" rotWithShape="0"/>
            </a:effec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1046" y="4274963"/>
            <a:ext cx="217466" cy="108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9521" y="4245129"/>
            <a:ext cx="199977" cy="167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1415" y="4205389"/>
            <a:ext cx="295223" cy="183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5" name="Straight Connector 84"/>
          <p:cNvCxnSpPr/>
          <p:nvPr/>
        </p:nvCxnSpPr>
        <p:spPr>
          <a:xfrm>
            <a:off x="1163150" y="146074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1245111" y="827167"/>
            <a:ext cx="195943" cy="711200"/>
          </a:xfrm>
          <a:prstGeom prst="roundRect">
            <a:avLst/>
          </a:prstGeom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1239674" y="1429511"/>
            <a:ext cx="223157" cy="965200"/>
          </a:xfrm>
          <a:prstGeom prst="roundRect">
            <a:avLst/>
          </a:prstGeom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1234222" y="3047857"/>
            <a:ext cx="206828" cy="1190171"/>
          </a:xfrm>
          <a:prstGeom prst="roundRect">
            <a:avLst/>
          </a:prstGeom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1724082" y="2206024"/>
            <a:ext cx="223157" cy="965200"/>
          </a:xfrm>
          <a:prstGeom prst="roundRect">
            <a:avLst/>
          </a:prstGeom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12" name="Title 111"/>
          <p:cNvSpPr>
            <a:spLocks noGrp="1"/>
          </p:cNvSpPr>
          <p:nvPr>
            <p:ph type="title"/>
          </p:nvPr>
        </p:nvSpPr>
        <p:spPr>
          <a:xfrm>
            <a:off x="3731080" y="217731"/>
            <a:ext cx="5078070" cy="790353"/>
          </a:xfrm>
        </p:spPr>
        <p:txBody>
          <a:bodyPr/>
          <a:lstStyle/>
          <a:p>
            <a:r>
              <a:rPr lang="en-US" dirty="0" smtClean="0"/>
              <a:t>Real-Time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8" grpId="0" animBg="1"/>
      <p:bldP spid="88" grpId="1" animBg="1"/>
      <p:bldP spid="108" grpId="0" animBg="1"/>
      <p:bldP spid="110" grpId="0" animBg="1"/>
      <p:bldP spid="1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3" y="94283"/>
            <a:ext cx="8415337" cy="790353"/>
          </a:xfrm>
        </p:spPr>
        <p:txBody>
          <a:bodyPr/>
          <a:lstStyle/>
          <a:p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Real-Time Example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 descr="Capture02"/>
          <p:cNvPicPr>
            <a:picLocks noChangeAspect="1" noChangeArrowheads="1"/>
          </p:cNvPicPr>
          <p:nvPr/>
        </p:nvPicPr>
        <p:blipFill>
          <a:blip r:embed="rId2" cstate="screen">
            <a:grayscl/>
          </a:blip>
          <a:srcRect/>
          <a:stretch>
            <a:fillRect/>
          </a:stretch>
        </p:blipFill>
        <p:spPr bwMode="auto">
          <a:xfrm>
            <a:off x="5508104" y="1168441"/>
            <a:ext cx="808349" cy="2811331"/>
          </a:xfrm>
          <a:prstGeom prst="rect">
            <a:avLst/>
          </a:prstGeom>
          <a:noFill/>
        </p:spPr>
      </p:pic>
      <p:pic>
        <p:nvPicPr>
          <p:cNvPr id="1031" name="Picture 7" descr="DCC Run"/>
          <p:cNvPicPr>
            <a:picLocks noChangeAspect="1" noChangeArrowheads="1"/>
          </p:cNvPicPr>
          <p:nvPr/>
        </p:nvPicPr>
        <p:blipFill>
          <a:blip r:embed="rId3" cstate="screen"/>
          <a:srcRect b="6516"/>
          <a:stretch>
            <a:fillRect/>
          </a:stretch>
        </p:blipFill>
        <p:spPr bwMode="auto">
          <a:xfrm>
            <a:off x="6732240" y="2140009"/>
            <a:ext cx="1846472" cy="305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Setting Record"/>
          <p:cNvPicPr>
            <a:picLocks noChangeAspect="1" noChangeArrowheads="1"/>
          </p:cNvPicPr>
          <p:nvPr/>
        </p:nvPicPr>
        <p:blipFill rotWithShape="1">
          <a:blip r:embed="rId4" cstate="screen"/>
          <a:srcRect t="13546" b="-13546"/>
          <a:stretch/>
        </p:blipFill>
        <p:spPr bwMode="auto">
          <a:xfrm>
            <a:off x="1331640" y="3742851"/>
            <a:ext cx="3973503" cy="247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79512" y="1192325"/>
            <a:ext cx="4835324" cy="3371373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Explosive-Free Setting</a:t>
            </a:r>
            <a:endParaRPr lang="en-US" sz="2800" dirty="0">
              <a:solidFill>
                <a:srgbClr val="1F497D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10000"/>
                </a:solidFill>
              </a:rPr>
              <a:t>Electro-hydraulic setting tool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10000"/>
                </a:solidFill>
              </a:rPr>
              <a:t>Real-time depth control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10000"/>
                </a:solidFill>
              </a:rPr>
              <a:t>Plug setting QC in real-time</a:t>
            </a:r>
            <a:endParaRPr lang="en-US" dirty="0">
              <a:solidFill>
                <a:srgbClr val="01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rgbClr val="1F497D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sz="1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348880"/>
            <a:ext cx="5616575" cy="1524000"/>
          </a:xfrm>
        </p:spPr>
        <p:txBody>
          <a:bodyPr/>
          <a:lstStyle/>
          <a:p>
            <a:pPr algn="ctr"/>
            <a:r>
              <a:rPr lang="en-US" altLang="en-US" dirty="0" smtClean="0"/>
              <a:t>Well Abandonment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54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Univers 57 Condensed" pitchFamily="34" charset="0"/>
              </a:rPr>
              <a:t>Typical North Sea Abandonment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9955" y="1707318"/>
            <a:ext cx="388843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285750" algn="l" rtl="0" eaLnBrk="0" fontAlgn="base" hangingPunct="0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2600">
                <a:solidFill>
                  <a:schemeClr val="bg2"/>
                </a:solidFill>
                <a:latin typeface="+mn-lt"/>
              </a:defRPr>
            </a:lvl2pPr>
            <a:lvl3pPr marL="1257300" indent="-342900" algn="l" rtl="0" eaLnBrk="0" fontAlgn="base" hangingPunct="0">
              <a:lnSpc>
                <a:spcPts val="28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lnSpc>
                <a:spcPts val="23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Barrier planning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Well integrity logs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Barrier installation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Cutters, plugs, cement retainers, punchers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Barrier verification</a:t>
            </a:r>
          </a:p>
          <a:p>
            <a:pPr>
              <a:lnSpc>
                <a:spcPct val="100000"/>
              </a:lnSpc>
            </a:pPr>
            <a:endParaRPr lang="en-US" altLang="en-US" sz="2400" kern="0" dirty="0"/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96" y="3465625"/>
            <a:ext cx="24978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76056" y="819464"/>
            <a:ext cx="3734856" cy="5489856"/>
            <a:chOff x="4788024" y="908721"/>
            <a:chExt cx="3734856" cy="5489856"/>
          </a:xfrm>
        </p:grpSpPr>
        <p:sp>
          <p:nvSpPr>
            <p:cNvPr id="2" name="Rectangle 1"/>
            <p:cNvSpPr/>
            <p:nvPr/>
          </p:nvSpPr>
          <p:spPr bwMode="auto">
            <a:xfrm>
              <a:off x="4788024" y="919278"/>
              <a:ext cx="3734856" cy="54792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Univers 57 Condensed" pitchFamily="34" charset="0"/>
              </a:endParaRPr>
            </a:p>
          </p:txBody>
        </p:sp>
        <p:pic>
          <p:nvPicPr>
            <p:cNvPr id="6" name="Picture 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11"/>
            <a:stretch/>
          </p:blipFill>
          <p:spPr>
            <a:xfrm>
              <a:off x="4788024" y="908721"/>
              <a:ext cx="2304256" cy="5479298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333333"/>
              </a:outerShdw>
            </a:effectLst>
          </p:spPr>
        </p:pic>
        <p:pic>
          <p:nvPicPr>
            <p:cNvPr id="8" name="Picture 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0"/>
            <a:stretch/>
          </p:blipFill>
          <p:spPr>
            <a:xfrm>
              <a:off x="6948264" y="919278"/>
              <a:ext cx="1574616" cy="5479299"/>
            </a:xfrm>
            <a:prstGeom prst="rect">
              <a:avLst/>
            </a:prstGeom>
            <a:ln>
              <a:noFill/>
            </a:ln>
            <a:effectLst>
              <a:outerShdw sx="1000" sy="1000" algn="tl" rotWithShape="0">
                <a:srgbClr val="333333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593783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Agenda</a:t>
            </a:r>
            <a:endParaRPr lang="en-US" altLang="en-US" dirty="0"/>
          </a:p>
        </p:txBody>
      </p:sp>
      <p:pic>
        <p:nvPicPr>
          <p:cNvPr id="839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73238"/>
            <a:ext cx="1441450" cy="1027112"/>
          </a:xfrm>
          <a:noFill/>
          <a:ln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8397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59563" y="1412875"/>
            <a:ext cx="1728787" cy="574675"/>
          </a:xfrm>
          <a:noFill/>
          <a:ln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83979" name="Picture 11" descr="P2270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963" y="2617788"/>
            <a:ext cx="1677987" cy="1258887"/>
          </a:xfrm>
          <a:prstGeom prst="rect">
            <a:avLst/>
          </a:prstGeom>
          <a:noFill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9" name="Picture 3" descr="500px-Hazard_E_no_border_svg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407570"/>
            <a:ext cx="1108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0" name="Picture 3" descr="historical_pcd0026_014.jpg"/>
          <p:cNvPicPr>
            <a:picLocks noChangeAspect="1"/>
          </p:cNvPicPr>
          <p:nvPr/>
        </p:nvPicPr>
        <p:blipFill>
          <a:blip r:embed="rId6" cstate="print"/>
          <a:srcRect r="25116"/>
          <a:stretch>
            <a:fillRect/>
          </a:stretch>
        </p:blipFill>
        <p:spPr bwMode="auto">
          <a:xfrm>
            <a:off x="467544" y="4365104"/>
            <a:ext cx="127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1" name="Picture 4" descr="slide4a.tif"/>
          <p:cNvPicPr>
            <a:picLocks noChangeAspect="1"/>
          </p:cNvPicPr>
          <p:nvPr/>
        </p:nvPicPr>
        <p:blipFill>
          <a:blip r:embed="rId7" cstate="print"/>
          <a:srcRect t="26059" r="2628" b="3947"/>
          <a:stretch>
            <a:fillRect/>
          </a:stretch>
        </p:blipFill>
        <p:spPr bwMode="auto">
          <a:xfrm>
            <a:off x="5946477" y="4404395"/>
            <a:ext cx="17780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2" name="Picture 8" descr="perf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996952"/>
            <a:ext cx="919163" cy="103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03848" y="6093296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* Mark of Schlumberger</a:t>
            </a:r>
            <a:endParaRPr lang="en-GB" sz="10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700338" y="1916113"/>
            <a:ext cx="4114800" cy="17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r>
              <a:rPr lang="en-US" altLang="en-US" sz="2400" kern="0" noProof="0" dirty="0" err="1" smtClean="0">
                <a:latin typeface="+mn-lt"/>
              </a:rPr>
              <a:t>Slickline</a:t>
            </a:r>
            <a:r>
              <a:rPr lang="en-US" altLang="en-US" sz="2400" kern="0" noProof="0" dirty="0" smtClean="0">
                <a:latin typeface="+mn-lt"/>
              </a:rPr>
              <a:t> Controlled System</a:t>
            </a: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r>
              <a:rPr lang="en-US" altLang="en-US" sz="2400" kern="0" dirty="0" smtClean="0">
                <a:latin typeface="+mn-lt"/>
              </a:rPr>
              <a:t>Real-Time</a:t>
            </a: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endParaRPr kumimoji="1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1016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 smtClean="0">
                <a:latin typeface="Univers 57 Condensed" pitchFamily="34" charset="0"/>
              </a:rPr>
              <a:t>Slickline</a:t>
            </a:r>
            <a:r>
              <a:rPr lang="en-US" dirty="0" smtClean="0">
                <a:latin typeface="Univers 57 Condensed" pitchFamily="34" charset="0"/>
              </a:rPr>
              <a:t> Work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9954" y="1707318"/>
            <a:ext cx="4360117" cy="36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285750" algn="l" rtl="0" eaLnBrk="0" fontAlgn="base" hangingPunct="0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2600">
                <a:solidFill>
                  <a:schemeClr val="bg2"/>
                </a:solidFill>
                <a:latin typeface="+mn-lt"/>
              </a:defRPr>
            </a:lvl2pPr>
            <a:lvl3pPr marL="1257300" indent="-342900" algn="l" rtl="0" eaLnBrk="0" fontAlgn="base" hangingPunct="0">
              <a:lnSpc>
                <a:spcPts val="28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lnSpc>
                <a:spcPts val="23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Set bridge plug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Cut tubing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Punch casing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Set cement retainer</a:t>
            </a:r>
          </a:p>
          <a:p>
            <a:pPr>
              <a:lnSpc>
                <a:spcPct val="100000"/>
              </a:lnSpc>
            </a:pPr>
            <a:endParaRPr lang="en-US" altLang="en-US" sz="2400" kern="0" dirty="0"/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All performed with </a:t>
            </a:r>
            <a:r>
              <a:rPr lang="en-US" altLang="en-US" sz="2400" kern="0" dirty="0" err="1" smtClean="0"/>
              <a:t>slickline</a:t>
            </a:r>
            <a:r>
              <a:rPr lang="en-US" altLang="en-US" sz="2400" kern="0" dirty="0" smtClean="0"/>
              <a:t> electronic firing head or real-time systems</a:t>
            </a:r>
            <a:endParaRPr lang="en-US" altLang="en-US" sz="2400" kern="0" dirty="0"/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  <a:p>
            <a:pPr>
              <a:lnSpc>
                <a:spcPct val="100000"/>
              </a:lnSpc>
            </a:pPr>
            <a:endParaRPr lang="en-US" altLang="en-US" sz="2400" kern="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11"/>
          <a:stretch/>
        </p:blipFill>
        <p:spPr>
          <a:xfrm>
            <a:off x="6228184" y="922528"/>
            <a:ext cx="2304256" cy="547929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788681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421322" y="980728"/>
            <a:ext cx="6153150" cy="5055735"/>
            <a:chOff x="432708" y="1001486"/>
            <a:chExt cx="8285096" cy="50557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708" y="1001486"/>
              <a:ext cx="8285096" cy="50557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808513" y="1306286"/>
              <a:ext cx="838202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Head Tension</a:t>
              </a: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84170" y="1306286"/>
              <a:ext cx="838202" cy="2308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 smtClean="0"/>
                <a:t>Pressure</a:t>
              </a:r>
              <a:endParaRPr lang="en-US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8941" y="1306286"/>
              <a:ext cx="838202" cy="2308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 smtClean="0"/>
                <a:t>Temp</a:t>
              </a:r>
              <a:endParaRPr lang="en-US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13713" y="1306286"/>
              <a:ext cx="838202" cy="2308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 smtClean="0"/>
                <a:t>CCL</a:t>
              </a:r>
              <a:endParaRPr lang="en-US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89370" y="1306286"/>
              <a:ext cx="838202" cy="2308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 smtClean="0"/>
                <a:t>Shock</a:t>
              </a:r>
              <a:endParaRPr lang="en-US" sz="900" dirty="0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4059872" y="1448838"/>
            <a:ext cx="4800600" cy="762003"/>
            <a:chOff x="4038600" y="1600200"/>
            <a:chExt cx="4800600" cy="762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38600" y="1905000"/>
              <a:ext cx="2819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24600" y="23622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ight Brace 32"/>
            <p:cNvSpPr/>
            <p:nvPr/>
          </p:nvSpPr>
          <p:spPr>
            <a:xfrm>
              <a:off x="6858000" y="1905000"/>
              <a:ext cx="152400" cy="4572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95160" y="1600200"/>
              <a:ext cx="1844040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Temperature drops</a:t>
              </a:r>
              <a:endParaRPr lang="en-US" sz="1600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4059872" y="2275204"/>
            <a:ext cx="4968240" cy="1459605"/>
            <a:chOff x="4038600" y="2426595"/>
            <a:chExt cx="4968240" cy="145960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038600" y="3886200"/>
              <a:ext cx="2819400" cy="0"/>
            </a:xfrm>
            <a:prstGeom prst="line">
              <a:avLst/>
            </a:prstGeom>
            <a:ln>
              <a:solidFill>
                <a:srgbClr val="E727BE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324600" y="2895600"/>
              <a:ext cx="533400" cy="0"/>
            </a:xfrm>
            <a:prstGeom prst="line">
              <a:avLst/>
            </a:prstGeom>
            <a:ln>
              <a:solidFill>
                <a:srgbClr val="E727BE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ight Brace 33"/>
            <p:cNvSpPr/>
            <p:nvPr/>
          </p:nvSpPr>
          <p:spPr>
            <a:xfrm>
              <a:off x="6858000" y="2895600"/>
              <a:ext cx="152400" cy="990600"/>
            </a:xfrm>
            <a:prstGeom prst="rightBrace">
              <a:avLst/>
            </a:prstGeom>
            <a:ln>
              <a:solidFill>
                <a:srgbClr val="E727BE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91400" y="2426595"/>
              <a:ext cx="1615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</a:t>
              </a:r>
              <a:r>
                <a:rPr lang="en-US" sz="1600" dirty="0" smtClean="0"/>
                <a:t>ension up 40 </a:t>
              </a:r>
              <a:r>
                <a:rPr lang="en-US" sz="1600" dirty="0" err="1" smtClean="0"/>
                <a:t>lbs</a:t>
              </a:r>
              <a:endParaRPr lang="en-US" sz="1600" dirty="0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3983672" y="2820404"/>
            <a:ext cx="4953000" cy="1906552"/>
            <a:chOff x="3962400" y="2971800"/>
            <a:chExt cx="4953000" cy="190655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962400" y="2971800"/>
              <a:ext cx="3276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324226" y="4878352"/>
              <a:ext cx="9723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Brace 35"/>
            <p:cNvSpPr/>
            <p:nvPr/>
          </p:nvSpPr>
          <p:spPr>
            <a:xfrm>
              <a:off x="7220712" y="2971800"/>
              <a:ext cx="170688" cy="19050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91400" y="3680936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Pressure drops 140 psi </a:t>
              </a:r>
              <a:endParaRPr lang="en-US" sz="1600" dirty="0"/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4059872" y="4039604"/>
            <a:ext cx="5120640" cy="1524000"/>
            <a:chOff x="4038600" y="4191000"/>
            <a:chExt cx="5120640" cy="15240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038600" y="4191000"/>
              <a:ext cx="3048000" cy="0"/>
            </a:xfrm>
            <a:prstGeom prst="line">
              <a:avLst/>
            </a:prstGeom>
            <a:ln>
              <a:solidFill>
                <a:srgbClr val="2CE83E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14800" y="5715000"/>
              <a:ext cx="3048000" cy="0"/>
            </a:xfrm>
            <a:prstGeom prst="line">
              <a:avLst/>
            </a:prstGeom>
            <a:ln>
              <a:solidFill>
                <a:srgbClr val="2CE83E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Right Brace 40"/>
            <p:cNvSpPr/>
            <p:nvPr/>
          </p:nvSpPr>
          <p:spPr>
            <a:xfrm>
              <a:off x="7086600" y="4191000"/>
              <a:ext cx="152400" cy="1524000"/>
            </a:xfrm>
            <a:prstGeom prst="rightBrace">
              <a:avLst/>
            </a:prstGeom>
            <a:ln>
              <a:solidFill>
                <a:srgbClr val="2CE83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15200" y="4725475"/>
              <a:ext cx="1844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</a:t>
              </a:r>
              <a:r>
                <a:rPr lang="en-US" sz="1600" dirty="0" smtClean="0"/>
                <a:t>etonation shock</a:t>
              </a:r>
              <a:endParaRPr lang="en-US" sz="1600" dirty="0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04357" y="40008"/>
            <a:ext cx="8439149" cy="742039"/>
          </a:xfrm>
        </p:spPr>
        <p:txBody>
          <a:bodyPr>
            <a:noAutofit/>
          </a:bodyPr>
          <a:lstStyle/>
          <a:p>
            <a:r>
              <a:rPr lang="en-US" dirty="0" smtClean="0"/>
              <a:t>Tubing Punched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/>
          </p:cNvSpPr>
          <p:nvPr/>
        </p:nvSpPr>
        <p:spPr bwMode="auto">
          <a:xfrm>
            <a:off x="200881" y="172567"/>
            <a:ext cx="8709034" cy="79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003366"/>
                </a:solidFill>
              </a:rPr>
              <a:t>Industry Publications</a:t>
            </a:r>
            <a:endParaRPr lang="en-US" sz="4000" dirty="0">
              <a:solidFill>
                <a:srgbClr val="00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06592"/>
            <a:ext cx="8352928" cy="517064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sz="2400" kern="0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kern="0" dirty="0" smtClean="0"/>
              <a:t>OTC 23916 </a:t>
            </a:r>
            <a:r>
              <a:rPr kumimoji="0" lang="en-US" sz="1800" kern="0" dirty="0" smtClean="0"/>
              <a:t>Impact of DSL for P&amp;A Operations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sz="2400" kern="0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kern="0" dirty="0"/>
              <a:t>SPE </a:t>
            </a:r>
            <a:r>
              <a:rPr kumimoji="0" lang="en-US" sz="2400" kern="0" dirty="0" smtClean="0"/>
              <a:t>154439 </a:t>
            </a:r>
            <a:r>
              <a:rPr kumimoji="0" lang="en-US" sz="1800" kern="0" dirty="0" smtClean="0"/>
              <a:t>Risk </a:t>
            </a:r>
            <a:r>
              <a:rPr kumimoji="0" lang="en-US" sz="1800" kern="0" dirty="0"/>
              <a:t>Reduction and Efficiency Gains Through Application of </a:t>
            </a:r>
            <a:r>
              <a:rPr kumimoji="0" lang="en-US" sz="1800" kern="0" dirty="0" smtClean="0"/>
              <a:t>DSL</a:t>
            </a:r>
          </a:p>
          <a:p>
            <a:endParaRPr kumimoji="0" lang="en-US" sz="24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kern="0" dirty="0" smtClean="0"/>
              <a:t>SPE 168292 </a:t>
            </a:r>
            <a:r>
              <a:rPr kumimoji="0" lang="en-US" sz="1800" kern="0" dirty="0"/>
              <a:t>Beyond Logging: Slickline Operations Can Now Provide </a:t>
            </a:r>
            <a:r>
              <a:rPr kumimoji="0" lang="en-US" sz="1800" kern="0" dirty="0" smtClean="0"/>
              <a:t>More </a:t>
            </a:r>
            <a:r>
              <a:rPr kumimoji="0" lang="en-US" sz="1800" kern="0" dirty="0"/>
              <a:t>Efficient and Cost Effective Alternative to Traditional Intervention Operations</a:t>
            </a:r>
            <a:r>
              <a:rPr kumimoji="0" lang="en-US" sz="2400" kern="0" dirty="0"/>
              <a:t>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24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kern="0" dirty="0" smtClean="0"/>
              <a:t>SPE 168270 </a:t>
            </a:r>
            <a:r>
              <a:rPr kumimoji="0" lang="en-US" sz="1800" kern="0" dirty="0"/>
              <a:t>Perforating and Pipe Recovery with Digital Slickline First Application in Colombia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24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kern="0" dirty="0" smtClean="0"/>
              <a:t>SPE 168252 </a:t>
            </a:r>
            <a:r>
              <a:rPr kumimoji="0" lang="en-US" sz="1800" kern="0" dirty="0"/>
              <a:t>Real Time Slickline: Unlocking Additional Production With Reduced Uncertainties in Limited Space Platforms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34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Perforating</a:t>
            </a:r>
            <a:endParaRPr lang="en-US" altLang="en-US" dirty="0"/>
          </a:p>
        </p:txBody>
      </p:sp>
      <p:pic>
        <p:nvPicPr>
          <p:cNvPr id="839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73238"/>
            <a:ext cx="1441450" cy="1027112"/>
          </a:xfrm>
          <a:noFill/>
          <a:ln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8397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59563" y="1412875"/>
            <a:ext cx="1728787" cy="574675"/>
          </a:xfrm>
          <a:noFill/>
          <a:ln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83979" name="Picture 11" descr="P2270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963" y="2617788"/>
            <a:ext cx="1677987" cy="1258887"/>
          </a:xfrm>
          <a:prstGeom prst="rect">
            <a:avLst/>
          </a:prstGeom>
          <a:noFill/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9" name="Picture 3" descr="500px-Hazard_E_no_border_svg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407570"/>
            <a:ext cx="1108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0" name="Picture 3" descr="historical_pcd0026_014.jpg"/>
          <p:cNvPicPr>
            <a:picLocks noChangeAspect="1"/>
          </p:cNvPicPr>
          <p:nvPr/>
        </p:nvPicPr>
        <p:blipFill>
          <a:blip r:embed="rId6" cstate="print"/>
          <a:srcRect r="25116"/>
          <a:stretch>
            <a:fillRect/>
          </a:stretch>
        </p:blipFill>
        <p:spPr bwMode="auto">
          <a:xfrm>
            <a:off x="467544" y="4365104"/>
            <a:ext cx="127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1" name="Picture 4" descr="slide4a.tif"/>
          <p:cNvPicPr>
            <a:picLocks noChangeAspect="1"/>
          </p:cNvPicPr>
          <p:nvPr/>
        </p:nvPicPr>
        <p:blipFill>
          <a:blip r:embed="rId7" cstate="print"/>
          <a:srcRect t="26059" r="2628" b="3947"/>
          <a:stretch>
            <a:fillRect/>
          </a:stretch>
        </p:blipFill>
        <p:spPr bwMode="auto">
          <a:xfrm>
            <a:off x="5946477" y="4404395"/>
            <a:ext cx="17780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2" name="Picture 8" descr="perf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996952"/>
            <a:ext cx="919163" cy="103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70163" y="2564904"/>
            <a:ext cx="4114800" cy="17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r>
              <a:rPr lang="en-US" altLang="en-US" sz="2400" kern="0" noProof="0" dirty="0" err="1" smtClean="0">
                <a:latin typeface="+mn-lt"/>
              </a:rPr>
              <a:t>Slickline</a:t>
            </a:r>
            <a:r>
              <a:rPr lang="en-US" altLang="en-US" sz="2400" kern="0" noProof="0" dirty="0" smtClean="0">
                <a:latin typeface="+mn-lt"/>
              </a:rPr>
              <a:t> Controlled System</a:t>
            </a: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r>
              <a:rPr lang="en-US" altLang="en-US" sz="2400" kern="0" dirty="0" smtClean="0">
                <a:latin typeface="+mn-lt"/>
              </a:rPr>
              <a:t>Real-Time</a:t>
            </a: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•"/>
              <a:tabLst/>
              <a:defRPr/>
            </a:pPr>
            <a:endParaRPr kumimoji="1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endParaRPr kumimoji="1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2856861"/>
            <a:ext cx="4288353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7200" dirty="0" smtClean="0"/>
              <a:t>Questions?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6978095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348880"/>
            <a:ext cx="5616575" cy="1524000"/>
          </a:xfrm>
        </p:spPr>
        <p:txBody>
          <a:bodyPr/>
          <a:lstStyle/>
          <a:p>
            <a:pPr algn="ctr"/>
            <a:r>
              <a:rPr lang="en-US" altLang="en-US" dirty="0" smtClean="0"/>
              <a:t>Introduction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49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51734" y="205020"/>
            <a:ext cx="6737472" cy="680805"/>
          </a:xfrm>
        </p:spPr>
        <p:txBody>
          <a:bodyPr>
            <a:noAutofit/>
          </a:bodyPr>
          <a:lstStyle/>
          <a:p>
            <a:r>
              <a:rPr lang="en-US" sz="3600" dirty="0" err="1"/>
              <a:t>Slickline</a:t>
            </a:r>
            <a:r>
              <a:rPr lang="en-US" sz="3600" dirty="0"/>
              <a:t> </a:t>
            </a:r>
            <a:r>
              <a:rPr lang="en-US" sz="3600" dirty="0" smtClean="0"/>
              <a:t>Benefits and Limitations</a:t>
            </a:r>
            <a:endParaRPr lang="fr-FR" sz="36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68650" y="1254507"/>
            <a:ext cx="6336954" cy="4406741"/>
          </a:xfrm>
        </p:spPr>
        <p:txBody>
          <a:bodyPr>
            <a:noAutofit/>
          </a:bodyPr>
          <a:lstStyle/>
          <a:p>
            <a:pPr marL="399600" lvl="1" indent="-399600">
              <a:lnSpc>
                <a:spcPct val="100000"/>
              </a:lnSpc>
              <a:buNone/>
            </a:pPr>
            <a:r>
              <a:rPr lang="en-US" sz="2400" dirty="0"/>
              <a:t>Benefits of </a:t>
            </a:r>
            <a:r>
              <a:rPr lang="en-US" sz="2400" dirty="0" err="1"/>
              <a:t>Slickline</a:t>
            </a:r>
            <a:r>
              <a:rPr lang="en-US" sz="2400" dirty="0"/>
              <a:t> </a:t>
            </a:r>
            <a:r>
              <a:rPr lang="en-US" sz="2400" dirty="0" smtClean="0"/>
              <a:t>intervention</a:t>
            </a:r>
            <a:endParaRPr lang="en-US" sz="2400" dirty="0"/>
          </a:p>
          <a:p>
            <a:pPr marL="399600" lvl="2" indent="-399600">
              <a:lnSpc>
                <a:spcPct val="100000"/>
              </a:lnSpc>
            </a:pPr>
            <a:r>
              <a:rPr lang="en-US" sz="2000" dirty="0" smtClean="0"/>
              <a:t>Small </a:t>
            </a:r>
            <a:r>
              <a:rPr lang="en-US" sz="2000" dirty="0"/>
              <a:t>footprint, mechanical integrity, logistical simplicity, </a:t>
            </a:r>
            <a:r>
              <a:rPr lang="en-US" sz="2000" dirty="0" smtClean="0"/>
              <a:t> </a:t>
            </a:r>
            <a:r>
              <a:rPr lang="en-US" sz="2000" dirty="0"/>
              <a:t>operational  efficiency, cost </a:t>
            </a:r>
            <a:r>
              <a:rPr lang="en-US" sz="2000" dirty="0" smtClean="0"/>
              <a:t>efficiency</a:t>
            </a:r>
            <a:endParaRPr lang="en-US" sz="2000" dirty="0"/>
          </a:p>
          <a:p>
            <a:pPr marL="399600" lvl="1" indent="-39960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399600" lvl="1" indent="-399600">
              <a:lnSpc>
                <a:spcPct val="100000"/>
              </a:lnSpc>
              <a:buNone/>
              <a:defRPr/>
            </a:pPr>
            <a:r>
              <a:rPr lang="en-US" sz="2400" dirty="0"/>
              <a:t>But with inherent limitations</a:t>
            </a:r>
          </a:p>
          <a:p>
            <a:pPr marL="399600" lvl="2" indent="-399600">
              <a:lnSpc>
                <a:spcPct val="100000"/>
              </a:lnSpc>
              <a:defRPr/>
            </a:pPr>
            <a:r>
              <a:rPr lang="en-US" sz="2000" dirty="0"/>
              <a:t>L</a:t>
            </a:r>
            <a:r>
              <a:rPr lang="en-US" sz="2000" dirty="0" smtClean="0"/>
              <a:t>imited </a:t>
            </a:r>
            <a:r>
              <a:rPr lang="en-US" sz="2000" dirty="0"/>
              <a:t>visibility and clarity of downhole toolstring </a:t>
            </a:r>
            <a:br>
              <a:rPr lang="en-US" sz="2000" dirty="0"/>
            </a:br>
            <a:r>
              <a:rPr lang="en-US" sz="2000" dirty="0"/>
              <a:t>actions and status </a:t>
            </a:r>
          </a:p>
          <a:p>
            <a:pPr marL="399600" lvl="2" indent="-399600">
              <a:lnSpc>
                <a:spcPct val="100000"/>
              </a:lnSpc>
              <a:defRPr/>
            </a:pPr>
            <a:r>
              <a:rPr lang="en-US" sz="2000" dirty="0"/>
              <a:t>L</a:t>
            </a:r>
            <a:r>
              <a:rPr lang="en-US" sz="2000" dirty="0" smtClean="0"/>
              <a:t>imited </a:t>
            </a:r>
            <a:r>
              <a:rPr lang="en-US" sz="2000" dirty="0"/>
              <a:t>depth precision</a:t>
            </a:r>
          </a:p>
          <a:p>
            <a:pPr marL="399600" lvl="2" indent="-399600">
              <a:lnSpc>
                <a:spcPct val="100000"/>
              </a:lnSpc>
              <a:defRPr/>
            </a:pPr>
            <a:r>
              <a:rPr lang="en-US" sz="2000" dirty="0"/>
              <a:t>L</a:t>
            </a:r>
            <a:r>
              <a:rPr lang="en-US" sz="2000" dirty="0" smtClean="0"/>
              <a:t>imited </a:t>
            </a:r>
            <a:r>
              <a:rPr lang="en-US" sz="2000" dirty="0"/>
              <a:t>downhole functionality </a:t>
            </a:r>
          </a:p>
          <a:p>
            <a:pPr marL="399600" lvl="2" indent="-399600">
              <a:lnSpc>
                <a:spcPct val="100000"/>
              </a:lnSpc>
              <a:defRPr/>
            </a:pPr>
            <a:r>
              <a:rPr lang="en-US" sz="2000" dirty="0" smtClean="0"/>
              <a:t>Over-dependence </a:t>
            </a:r>
            <a:r>
              <a:rPr lang="en-US" sz="2000" dirty="0"/>
              <a:t>on slickline operator’s experience level</a:t>
            </a:r>
          </a:p>
        </p:txBody>
      </p:sp>
      <p:pic>
        <p:nvPicPr>
          <p:cNvPr id="5" name="Picture 4" descr="slickline_wl_pcd0091_2000_104.jpg"/>
          <p:cNvPicPr>
            <a:picLocks noChangeAspect="1"/>
          </p:cNvPicPr>
          <p:nvPr/>
        </p:nvPicPr>
        <p:blipFill>
          <a:blip r:embed="rId3" cstate="print"/>
          <a:srcRect l="12400" r="31053" b="3391"/>
          <a:stretch>
            <a:fillRect/>
          </a:stretch>
        </p:blipFill>
        <p:spPr>
          <a:xfrm>
            <a:off x="6705603" y="1371600"/>
            <a:ext cx="214818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619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Historical Slickline Perforating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97727" y="1417635"/>
            <a:ext cx="6466115" cy="2155381"/>
            <a:chOff x="339634" y="1071145"/>
            <a:chExt cx="8621486" cy="2155381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39634" y="1188720"/>
              <a:ext cx="8621486" cy="18679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80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202667439"/>
                </p:ext>
              </p:extLst>
            </p:nvPr>
          </p:nvGraphicFramePr>
          <p:xfrm>
            <a:off x="548639" y="1071145"/>
            <a:ext cx="8059783" cy="21553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2195736" y="3744942"/>
            <a:ext cx="4464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 No </a:t>
            </a:r>
            <a:r>
              <a:rPr lang="en-US" dirty="0"/>
              <a:t>real time correlation</a:t>
            </a:r>
          </a:p>
          <a:p>
            <a:pPr marL="396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arameter </a:t>
            </a:r>
            <a:r>
              <a:rPr lang="en-US" dirty="0"/>
              <a:t>run</a:t>
            </a:r>
          </a:p>
          <a:p>
            <a:pPr marL="396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 Limited </a:t>
            </a:r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8855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Univers 57 Condensed" pitchFamily="34" charset="0"/>
              </a:rPr>
              <a:t>SL Depth Control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1115988"/>
            <a:ext cx="3888432" cy="454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ts val="33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285750" algn="l" rtl="0" eaLnBrk="0" fontAlgn="base" hangingPunct="0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2600">
                <a:solidFill>
                  <a:schemeClr val="bg2"/>
                </a:solidFill>
                <a:latin typeface="+mn-lt"/>
              </a:defRPr>
            </a:lvl2pPr>
            <a:lvl3pPr marL="1257300" indent="-342900" algn="l" rtl="0" eaLnBrk="0" fontAlgn="base" hangingPunct="0">
              <a:lnSpc>
                <a:spcPts val="2800"/>
              </a:lnSpc>
              <a:spcBef>
                <a:spcPts val="9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lnSpc>
                <a:spcPts val="23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l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Memory GR-CCL log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Tool string same weight and OD as perforating string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Mark line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Match to reference log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Calculate offset</a:t>
            </a:r>
          </a:p>
          <a:p>
            <a:pPr>
              <a:lnSpc>
                <a:spcPct val="100000"/>
              </a:lnSpc>
            </a:pPr>
            <a:r>
              <a:rPr lang="en-US" altLang="en-US" sz="2400" kern="0" dirty="0" smtClean="0"/>
              <a:t>Perforating run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Run to depth mark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Correct to offset</a:t>
            </a:r>
          </a:p>
          <a:p>
            <a:pPr lvl="1">
              <a:lnSpc>
                <a:spcPct val="100000"/>
              </a:lnSpc>
            </a:pPr>
            <a:r>
              <a:rPr lang="en-US" altLang="en-US" sz="2200" kern="0" dirty="0" smtClean="0"/>
              <a:t>Position on depth</a:t>
            </a:r>
          </a:p>
          <a:p>
            <a:pPr lvl="1">
              <a:lnSpc>
                <a:spcPct val="100000"/>
              </a:lnSpc>
            </a:pPr>
            <a:endParaRPr lang="en-US" altLang="en-US" sz="2200" kern="0" dirty="0" smtClean="0"/>
          </a:p>
          <a:p>
            <a:pPr lvl="1">
              <a:lnSpc>
                <a:spcPct val="100000"/>
              </a:lnSpc>
            </a:pPr>
            <a:endParaRPr lang="en-US" altLang="en-US" sz="22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5988"/>
            <a:ext cx="41545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01026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Reference: SPE 81536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495987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348880"/>
            <a:ext cx="5616575" cy="1524000"/>
          </a:xfrm>
        </p:spPr>
        <p:txBody>
          <a:bodyPr/>
          <a:lstStyle/>
          <a:p>
            <a:pPr algn="ctr"/>
            <a:r>
              <a:rPr lang="en-US" altLang="en-US" dirty="0" err="1" smtClean="0"/>
              <a:t>Slickline</a:t>
            </a:r>
            <a:r>
              <a:rPr lang="en-US" altLang="en-US" dirty="0" smtClean="0"/>
              <a:t> Controlled Systems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252413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1pPr>
            <a:lvl2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2pPr>
            <a:lvl3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3pPr>
            <a:lvl4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4pPr>
            <a:lvl5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5pPr>
            <a:lvl6pPr marL="4572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6pPr>
            <a:lvl7pPr marL="9144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7pPr>
            <a:lvl8pPr marL="13716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8pPr>
            <a:lvl9pPr marL="18288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9pPr>
          </a:lstStyle>
          <a:p>
            <a:r>
              <a:rPr lang="en-US" altLang="en-US" sz="3800" b="0" dirty="0" err="1" smtClean="0"/>
              <a:t>Slickline</a:t>
            </a:r>
            <a:r>
              <a:rPr lang="en-US" altLang="en-US" sz="3800" b="0" dirty="0" smtClean="0"/>
              <a:t> Controlled Firing Head</a:t>
            </a:r>
            <a:endParaRPr lang="en-US" altLang="en-US" b="0" dirty="0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544513" y="1340768"/>
            <a:ext cx="363537" cy="3576638"/>
            <a:chOff x="517" y="1112"/>
            <a:chExt cx="220" cy="1980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517" y="2289"/>
              <a:ext cx="220" cy="803"/>
              <a:chOff x="1320" y="2124"/>
              <a:chExt cx="220" cy="803"/>
            </a:xfrm>
          </p:grpSpPr>
          <p:sp>
            <p:nvSpPr>
              <p:cNvPr id="60421" name="Freeform 5"/>
              <p:cNvSpPr>
                <a:spLocks/>
              </p:cNvSpPr>
              <p:nvPr/>
            </p:nvSpPr>
            <p:spPr bwMode="auto">
              <a:xfrm>
                <a:off x="1320" y="2124"/>
                <a:ext cx="220" cy="803"/>
              </a:xfrm>
              <a:custGeom>
                <a:avLst/>
                <a:gdLst>
                  <a:gd name="T0" fmla="*/ 88 w 220"/>
                  <a:gd name="T1" fmla="*/ 0 h 803"/>
                  <a:gd name="T2" fmla="*/ 42 w 220"/>
                  <a:gd name="T3" fmla="*/ 147 h 803"/>
                  <a:gd name="T4" fmla="*/ 0 w 220"/>
                  <a:gd name="T5" fmla="*/ 189 h 803"/>
                  <a:gd name="T6" fmla="*/ 0 w 220"/>
                  <a:gd name="T7" fmla="*/ 762 h 803"/>
                  <a:gd name="T8" fmla="*/ 42 w 220"/>
                  <a:gd name="T9" fmla="*/ 803 h 803"/>
                  <a:gd name="T10" fmla="*/ 184 w 220"/>
                  <a:gd name="T11" fmla="*/ 803 h 803"/>
                  <a:gd name="T12" fmla="*/ 220 w 220"/>
                  <a:gd name="T13" fmla="*/ 767 h 803"/>
                  <a:gd name="T14" fmla="*/ 220 w 220"/>
                  <a:gd name="T15" fmla="*/ 189 h 803"/>
                  <a:gd name="T16" fmla="*/ 183 w 220"/>
                  <a:gd name="T17" fmla="*/ 147 h 803"/>
                  <a:gd name="T18" fmla="*/ 136 w 220"/>
                  <a:gd name="T19" fmla="*/ 0 h 803"/>
                  <a:gd name="T20" fmla="*/ 88 w 220"/>
                  <a:gd name="T21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803">
                    <a:moveTo>
                      <a:pt x="88" y="0"/>
                    </a:moveTo>
                    <a:lnTo>
                      <a:pt x="42" y="147"/>
                    </a:lnTo>
                    <a:lnTo>
                      <a:pt x="0" y="189"/>
                    </a:lnTo>
                    <a:lnTo>
                      <a:pt x="0" y="762"/>
                    </a:lnTo>
                    <a:lnTo>
                      <a:pt x="42" y="803"/>
                    </a:lnTo>
                    <a:lnTo>
                      <a:pt x="184" y="803"/>
                    </a:lnTo>
                    <a:lnTo>
                      <a:pt x="220" y="767"/>
                    </a:lnTo>
                    <a:lnTo>
                      <a:pt x="220" y="189"/>
                    </a:lnTo>
                    <a:lnTo>
                      <a:pt x="183" y="147"/>
                    </a:lnTo>
                    <a:lnTo>
                      <a:pt x="136" y="0"/>
                    </a:lnTo>
                    <a:lnTo>
                      <a:pt x="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50000">
                    <a:srgbClr val="006699">
                      <a:gamma/>
                      <a:tint val="37647"/>
                      <a:invGamma/>
                    </a:srgbClr>
                  </a:gs>
                  <a:gs pos="100000">
                    <a:srgbClr val="006699"/>
                  </a:gs>
                </a:gsLst>
                <a:lin ang="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422" name="Line 6"/>
              <p:cNvSpPr>
                <a:spLocks noChangeShapeType="1"/>
              </p:cNvSpPr>
              <p:nvPr/>
            </p:nvSpPr>
            <p:spPr bwMode="auto">
              <a:xfrm>
                <a:off x="1432" y="2159"/>
                <a:ext cx="0" cy="150"/>
              </a:xfrm>
              <a:prstGeom prst="line">
                <a:avLst/>
              </a:prstGeom>
              <a:noFill/>
              <a:ln w="57150">
                <a:pattFill prst="lgCheck">
                  <a:fgClr>
                    <a:srgbClr val="FF0066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0423" name="Group 7"/>
              <p:cNvGrpSpPr>
                <a:grpSpLocks/>
              </p:cNvGrpSpPr>
              <p:nvPr/>
            </p:nvGrpSpPr>
            <p:grpSpPr bwMode="auto">
              <a:xfrm>
                <a:off x="1352" y="2328"/>
                <a:ext cx="155" cy="168"/>
                <a:chOff x="659" y="2477"/>
                <a:chExt cx="155" cy="168"/>
              </a:xfrm>
            </p:grpSpPr>
            <p:sp>
              <p:nvSpPr>
                <p:cNvPr id="60424" name="Oval 8"/>
                <p:cNvSpPr>
                  <a:spLocks noChangeArrowheads="1"/>
                </p:cNvSpPr>
                <p:nvPr/>
              </p:nvSpPr>
              <p:spPr bwMode="auto">
                <a:xfrm>
                  <a:off x="659" y="2477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auto">
                <a:xfrm>
                  <a:off x="767" y="2477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auto">
                <a:xfrm>
                  <a:off x="713" y="2538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427" name="Oval 11"/>
                <p:cNvSpPr>
                  <a:spLocks noChangeArrowheads="1"/>
                </p:cNvSpPr>
                <p:nvPr/>
              </p:nvSpPr>
              <p:spPr bwMode="auto">
                <a:xfrm>
                  <a:off x="659" y="2598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428" name="Oval 12"/>
                <p:cNvSpPr>
                  <a:spLocks noChangeArrowheads="1"/>
                </p:cNvSpPr>
                <p:nvPr/>
              </p:nvSpPr>
              <p:spPr bwMode="auto">
                <a:xfrm>
                  <a:off x="767" y="2598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60429" name="Oval 13"/>
              <p:cNvSpPr>
                <a:spLocks noChangeArrowheads="1"/>
              </p:cNvSpPr>
              <p:nvPr/>
            </p:nvSpPr>
            <p:spPr bwMode="auto">
              <a:xfrm>
                <a:off x="1352" y="2578"/>
                <a:ext cx="47" cy="47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auto">
              <a:xfrm>
                <a:off x="1460" y="2578"/>
                <a:ext cx="47" cy="47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431" name="Oval 15"/>
              <p:cNvSpPr>
                <a:spLocks noChangeArrowheads="1"/>
              </p:cNvSpPr>
              <p:nvPr/>
            </p:nvSpPr>
            <p:spPr bwMode="auto">
              <a:xfrm>
                <a:off x="1406" y="2639"/>
                <a:ext cx="47" cy="47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auto">
              <a:xfrm>
                <a:off x="1352" y="2699"/>
                <a:ext cx="47" cy="47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433" name="Oval 17"/>
              <p:cNvSpPr>
                <a:spLocks noChangeArrowheads="1"/>
              </p:cNvSpPr>
              <p:nvPr/>
            </p:nvSpPr>
            <p:spPr bwMode="auto">
              <a:xfrm>
                <a:off x="1460" y="2699"/>
                <a:ext cx="47" cy="47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434" name="Oval 18"/>
              <p:cNvSpPr>
                <a:spLocks noChangeArrowheads="1"/>
              </p:cNvSpPr>
              <p:nvPr/>
            </p:nvSpPr>
            <p:spPr bwMode="auto">
              <a:xfrm>
                <a:off x="1405" y="2508"/>
                <a:ext cx="47" cy="47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0435" name="Group 19"/>
              <p:cNvGrpSpPr>
                <a:grpSpLocks/>
              </p:cNvGrpSpPr>
              <p:nvPr/>
            </p:nvGrpSpPr>
            <p:grpSpPr bwMode="auto">
              <a:xfrm>
                <a:off x="1351" y="2764"/>
                <a:ext cx="155" cy="107"/>
                <a:chOff x="914" y="2901"/>
                <a:chExt cx="155" cy="107"/>
              </a:xfrm>
            </p:grpSpPr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auto">
                <a:xfrm>
                  <a:off x="968" y="2901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437" name="Oval 21"/>
                <p:cNvSpPr>
                  <a:spLocks noChangeArrowheads="1"/>
                </p:cNvSpPr>
                <p:nvPr/>
              </p:nvSpPr>
              <p:spPr bwMode="auto">
                <a:xfrm>
                  <a:off x="914" y="2961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438" name="Oval 22"/>
                <p:cNvSpPr>
                  <a:spLocks noChangeArrowheads="1"/>
                </p:cNvSpPr>
                <p:nvPr/>
              </p:nvSpPr>
              <p:spPr bwMode="auto">
                <a:xfrm>
                  <a:off x="1022" y="2961"/>
                  <a:ext cx="47" cy="47"/>
                </a:xfrm>
                <a:prstGeom prst="ellipse">
                  <a:avLst/>
                </a:prstGeom>
                <a:solidFill>
                  <a:srgbClr val="33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 flipV="1">
              <a:off x="633" y="1112"/>
              <a:ext cx="0" cy="118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0440" name="Picture 24" descr="Pl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581128"/>
            <a:ext cx="4968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2598738" y="4797152"/>
            <a:ext cx="1019175" cy="1598612"/>
            <a:chOff x="4045" y="1747"/>
            <a:chExt cx="1088" cy="1488"/>
          </a:xfrm>
        </p:grpSpPr>
        <p:pic>
          <p:nvPicPr>
            <p:cNvPr id="60442" name="Picture 26" descr="C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1" b="36040"/>
            <a:stretch>
              <a:fillRect/>
            </a:stretch>
          </p:blipFill>
          <p:spPr bwMode="auto">
            <a:xfrm>
              <a:off x="4262" y="1747"/>
              <a:ext cx="871" cy="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43" name="Oval 27"/>
            <p:cNvSpPr>
              <a:spLocks noChangeArrowheads="1"/>
            </p:cNvSpPr>
            <p:nvPr/>
          </p:nvSpPr>
          <p:spPr bwMode="auto">
            <a:xfrm>
              <a:off x="4181" y="3026"/>
              <a:ext cx="373" cy="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4045" y="2282"/>
              <a:ext cx="555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0445" name="Picture 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6" r="27617" b="4561"/>
          <a:stretch>
            <a:fillRect/>
          </a:stretch>
        </p:blipFill>
        <p:spPr bwMode="auto">
          <a:xfrm>
            <a:off x="8007350" y="1700808"/>
            <a:ext cx="415925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1836738" y="1125537"/>
            <a:ext cx="5568950" cy="320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61963" indent="-461963" defTabSz="849313">
              <a:lnSpc>
                <a:spcPct val="90000"/>
              </a:lnSpc>
              <a:spcBef>
                <a:spcPct val="3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87425" indent="-354013" defTabSz="849313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0000"/>
              <a:buFont typeface="Chicago" pitchFamily="34" charset="0"/>
              <a:buChar char="•"/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454150" indent="-352425" defTabSz="849313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0000"/>
              <a:buFont typeface="Arial" charset="0"/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727200" indent="-158750" defTabSz="849313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00250" indent="-158750" defTabSz="849313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457450" indent="-158750" defTabSz="8493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14650" indent="-158750" defTabSz="8493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371850" indent="-158750" defTabSz="8493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29050" indent="-158750" defTabSz="8493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  <a:spcBef>
                <a:spcPts val="1000"/>
              </a:spcBef>
              <a:buClr>
                <a:srgbClr val="003366"/>
              </a:buClr>
              <a:buFont typeface="Symbol" pitchFamily="18" charset="2"/>
              <a:buChar char="·"/>
            </a:pPr>
            <a:r>
              <a:rPr lang="en-US" altLang="en-US" sz="2400" b="0" dirty="0" smtClean="0">
                <a:solidFill>
                  <a:schemeClr val="bg2"/>
                </a:solidFill>
                <a:latin typeface="Univers 57 Condensed" pitchFamily="34" charset="0"/>
              </a:rPr>
              <a:t>Introduced ~1999</a:t>
            </a:r>
          </a:p>
          <a:p>
            <a:pPr>
              <a:lnSpc>
                <a:spcPts val="3000"/>
              </a:lnSpc>
              <a:spcBef>
                <a:spcPts val="1000"/>
              </a:spcBef>
              <a:buClr>
                <a:srgbClr val="003366"/>
              </a:buClr>
              <a:buFont typeface="Symbol" pitchFamily="18" charset="2"/>
              <a:buChar char="·"/>
            </a:pPr>
            <a:r>
              <a:rPr lang="en-US" altLang="en-US" sz="2400" b="0" dirty="0" smtClean="0">
                <a:solidFill>
                  <a:schemeClr val="bg2"/>
                </a:solidFill>
                <a:latin typeface="Univers 57 Condensed" pitchFamily="34" charset="0"/>
              </a:rPr>
              <a:t>No </a:t>
            </a:r>
            <a:r>
              <a:rPr lang="en-US" altLang="en-US" sz="2400" b="0" dirty="0">
                <a:solidFill>
                  <a:schemeClr val="bg2"/>
                </a:solidFill>
                <a:latin typeface="Univers 57 Condensed" pitchFamily="34" charset="0"/>
              </a:rPr>
              <a:t>parameters run</a:t>
            </a:r>
          </a:p>
          <a:p>
            <a:pPr>
              <a:lnSpc>
                <a:spcPts val="3000"/>
              </a:lnSpc>
              <a:spcBef>
                <a:spcPts val="1000"/>
              </a:spcBef>
              <a:buClr>
                <a:srgbClr val="003366"/>
              </a:buClr>
              <a:buFont typeface="Symbol" pitchFamily="18" charset="2"/>
              <a:buChar char="·"/>
            </a:pPr>
            <a:r>
              <a:rPr lang="en-US" altLang="en-US" sz="2400" b="0" dirty="0">
                <a:solidFill>
                  <a:schemeClr val="bg2"/>
                </a:solidFill>
                <a:latin typeface="Univers 57 Condensed" pitchFamily="34" charset="0"/>
              </a:rPr>
              <a:t>No primary explosives &amp; RF safe</a:t>
            </a:r>
          </a:p>
          <a:p>
            <a:pPr>
              <a:lnSpc>
                <a:spcPts val="3000"/>
              </a:lnSpc>
              <a:spcBef>
                <a:spcPts val="1000"/>
              </a:spcBef>
              <a:buClr>
                <a:srgbClr val="003366"/>
              </a:buClr>
              <a:buFont typeface="Symbol" pitchFamily="18" charset="2"/>
              <a:buChar char="·"/>
            </a:pPr>
            <a:r>
              <a:rPr lang="en-US" altLang="en-US" sz="2400" b="0" dirty="0">
                <a:solidFill>
                  <a:schemeClr val="bg2"/>
                </a:solidFill>
                <a:latin typeface="Univers 57 Condensed" pitchFamily="34" charset="0"/>
              </a:rPr>
              <a:t>Direct control at all times</a:t>
            </a:r>
          </a:p>
          <a:p>
            <a:pPr>
              <a:lnSpc>
                <a:spcPts val="3000"/>
              </a:lnSpc>
              <a:spcBef>
                <a:spcPts val="1000"/>
              </a:spcBef>
              <a:buClr>
                <a:srgbClr val="003366"/>
              </a:buClr>
              <a:buFont typeface="Symbol" pitchFamily="18" charset="2"/>
              <a:buChar char="·"/>
            </a:pPr>
            <a:r>
              <a:rPr lang="en-US" altLang="en-US" sz="2400" b="0" dirty="0">
                <a:solidFill>
                  <a:schemeClr val="bg2"/>
                </a:solidFill>
                <a:latin typeface="Univers 57 Condensed" pitchFamily="34" charset="0"/>
              </a:rPr>
              <a:t>Independent control of two </a:t>
            </a:r>
            <a:r>
              <a:rPr lang="en-US" altLang="en-US" sz="2400" b="0" dirty="0" smtClean="0">
                <a:solidFill>
                  <a:schemeClr val="bg2"/>
                </a:solidFill>
                <a:latin typeface="Univers 57 Condensed" pitchFamily="34" charset="0"/>
              </a:rPr>
              <a:t>tools</a:t>
            </a:r>
          </a:p>
          <a:p>
            <a:pPr>
              <a:lnSpc>
                <a:spcPts val="3000"/>
              </a:lnSpc>
              <a:spcBef>
                <a:spcPts val="1000"/>
              </a:spcBef>
              <a:buClr>
                <a:srgbClr val="003366"/>
              </a:buClr>
              <a:buFont typeface="Symbol" pitchFamily="18" charset="2"/>
              <a:buChar char="·"/>
            </a:pPr>
            <a:r>
              <a:rPr lang="en-US" altLang="en-US" sz="2400" b="0" dirty="0" smtClean="0">
                <a:solidFill>
                  <a:schemeClr val="bg2"/>
                </a:solidFill>
                <a:latin typeface="Univers 57 Condensed" pitchFamily="34" charset="0"/>
              </a:rPr>
              <a:t>&gt;1000 runs to date in North Sea alone</a:t>
            </a:r>
            <a:endParaRPr lang="en-US" altLang="en-US" sz="2400" b="0" dirty="0">
              <a:solidFill>
                <a:schemeClr val="bg2"/>
              </a:solidFill>
              <a:latin typeface="Univers 57 Condensed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Clr>
                <a:srgbClr val="003366"/>
              </a:buClr>
              <a:buFont typeface="Symbol" pitchFamily="18" charset="2"/>
              <a:buChar char="·"/>
            </a:pPr>
            <a:endParaRPr lang="en-US" altLang="en-US" sz="2400" b="0" dirty="0">
              <a:solidFill>
                <a:schemeClr val="bg2"/>
              </a:solidFill>
              <a:latin typeface="Univers 57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0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1pPr>
            <a:lvl2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2pPr>
            <a:lvl3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3pPr>
            <a:lvl4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4pPr>
            <a:lvl5pPr algn="ctr" defTabSz="911225">
              <a:lnSpc>
                <a:spcPct val="90000"/>
              </a:lnSpc>
              <a:defRPr sz="3400">
                <a:solidFill>
                  <a:srgbClr val="003366"/>
                </a:solidFill>
                <a:latin typeface="Univers 57 Condensed" pitchFamily="34" charset="0"/>
              </a:defRPr>
            </a:lvl5pPr>
            <a:lvl6pPr marL="4572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6pPr>
            <a:lvl7pPr marL="9144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7pPr>
            <a:lvl8pPr marL="13716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8pPr>
            <a:lvl9pPr marL="1828800" algn="ctr"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003366"/>
                </a:solidFill>
                <a:latin typeface="Univers 57 Condensed" pitchFamily="34" charset="0"/>
              </a:defRPr>
            </a:lvl9pPr>
          </a:lstStyle>
          <a:p>
            <a:r>
              <a:rPr lang="en-US" altLang="en-US" sz="3800" dirty="0" smtClean="0"/>
              <a:t>Pulsed Controlled Firing Head</a:t>
            </a:r>
            <a:endParaRPr lang="en-US" altLang="en-US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2460600" y="1066800"/>
            <a:ext cx="1264652" cy="3318150"/>
            <a:chOff x="2460600" y="1066800"/>
            <a:chExt cx="1264652" cy="3318150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>
              <a:off x="3097307" y="1066800"/>
              <a:ext cx="0" cy="35927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auto">
            <a:xfrm>
              <a:off x="2463521" y="1431913"/>
              <a:ext cx="1260270" cy="337365"/>
            </a:xfrm>
            <a:custGeom>
              <a:avLst/>
              <a:gdLst>
                <a:gd name="T0" fmla="*/ 358 w 863"/>
                <a:gd name="T1" fmla="*/ 0 h 231"/>
                <a:gd name="T2" fmla="*/ 504 w 863"/>
                <a:gd name="T3" fmla="*/ 0 h 231"/>
                <a:gd name="T4" fmla="*/ 504 w 863"/>
                <a:gd name="T5" fmla="*/ 86 h 231"/>
                <a:gd name="T6" fmla="*/ 862 w 863"/>
                <a:gd name="T7" fmla="*/ 86 h 231"/>
                <a:gd name="T8" fmla="*/ 862 w 863"/>
                <a:gd name="T9" fmla="*/ 230 h 231"/>
                <a:gd name="T10" fmla="*/ 790 w 863"/>
                <a:gd name="T11" fmla="*/ 230 h 231"/>
                <a:gd name="T12" fmla="*/ 790 w 863"/>
                <a:gd name="T13" fmla="*/ 158 h 231"/>
                <a:gd name="T14" fmla="*/ 72 w 863"/>
                <a:gd name="T15" fmla="*/ 158 h 231"/>
                <a:gd name="T16" fmla="*/ 72 w 863"/>
                <a:gd name="T17" fmla="*/ 230 h 231"/>
                <a:gd name="T18" fmla="*/ 0 w 863"/>
                <a:gd name="T19" fmla="*/ 230 h 231"/>
                <a:gd name="T20" fmla="*/ 0 w 863"/>
                <a:gd name="T21" fmla="*/ 86 h 231"/>
                <a:gd name="T22" fmla="*/ 358 w 863"/>
                <a:gd name="T23" fmla="*/ 86 h 231"/>
                <a:gd name="T24" fmla="*/ 358 w 863"/>
                <a:gd name="T2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3" h="231">
                  <a:moveTo>
                    <a:pt x="358" y="0"/>
                  </a:moveTo>
                  <a:lnTo>
                    <a:pt x="504" y="0"/>
                  </a:lnTo>
                  <a:lnTo>
                    <a:pt x="504" y="86"/>
                  </a:lnTo>
                  <a:lnTo>
                    <a:pt x="862" y="86"/>
                  </a:lnTo>
                  <a:lnTo>
                    <a:pt x="862" y="230"/>
                  </a:lnTo>
                  <a:lnTo>
                    <a:pt x="790" y="230"/>
                  </a:lnTo>
                  <a:lnTo>
                    <a:pt x="790" y="158"/>
                  </a:lnTo>
                  <a:lnTo>
                    <a:pt x="72" y="158"/>
                  </a:lnTo>
                  <a:lnTo>
                    <a:pt x="72" y="230"/>
                  </a:lnTo>
                  <a:lnTo>
                    <a:pt x="0" y="230"/>
                  </a:lnTo>
                  <a:lnTo>
                    <a:pt x="0" y="86"/>
                  </a:lnTo>
                  <a:lnTo>
                    <a:pt x="358" y="86"/>
                  </a:lnTo>
                  <a:lnTo>
                    <a:pt x="358" y="0"/>
                  </a:lnTo>
                </a:path>
              </a:pathLst>
            </a:custGeom>
            <a:solidFill>
              <a:srgbClr val="9F9F9F"/>
            </a:solidFill>
            <a:ln w="254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2460600" y="1782422"/>
              <a:ext cx="102224" cy="7302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3620107" y="1780962"/>
              <a:ext cx="100763" cy="7302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2462061" y="1859826"/>
              <a:ext cx="211749" cy="1794897"/>
            </a:xfrm>
            <a:custGeom>
              <a:avLst/>
              <a:gdLst>
                <a:gd name="T0" fmla="*/ 72 w 145"/>
                <a:gd name="T1" fmla="*/ 0 h 1229"/>
                <a:gd name="T2" fmla="*/ 72 w 145"/>
                <a:gd name="T3" fmla="*/ 513 h 1229"/>
                <a:gd name="T4" fmla="*/ 144 w 145"/>
                <a:gd name="T5" fmla="*/ 513 h 1229"/>
                <a:gd name="T6" fmla="*/ 144 w 145"/>
                <a:gd name="T7" fmla="*/ 726 h 1229"/>
                <a:gd name="T8" fmla="*/ 114 w 145"/>
                <a:gd name="T9" fmla="*/ 726 h 1229"/>
                <a:gd name="T10" fmla="*/ 114 w 145"/>
                <a:gd name="T11" fmla="*/ 801 h 1229"/>
                <a:gd name="T12" fmla="*/ 144 w 145"/>
                <a:gd name="T13" fmla="*/ 801 h 1229"/>
                <a:gd name="T14" fmla="*/ 144 w 145"/>
                <a:gd name="T15" fmla="*/ 1228 h 1229"/>
                <a:gd name="T16" fmla="*/ 0 w 145"/>
                <a:gd name="T17" fmla="*/ 1228 h 1229"/>
                <a:gd name="T18" fmla="*/ 0 w 145"/>
                <a:gd name="T19" fmla="*/ 0 h 1229"/>
                <a:gd name="T20" fmla="*/ 3 w 145"/>
                <a:gd name="T21" fmla="*/ 0 h 1229"/>
                <a:gd name="T22" fmla="*/ 0 w 145"/>
                <a:gd name="T23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229">
                  <a:moveTo>
                    <a:pt x="72" y="0"/>
                  </a:moveTo>
                  <a:lnTo>
                    <a:pt x="72" y="513"/>
                  </a:lnTo>
                  <a:lnTo>
                    <a:pt x="144" y="513"/>
                  </a:lnTo>
                  <a:lnTo>
                    <a:pt x="144" y="726"/>
                  </a:lnTo>
                  <a:lnTo>
                    <a:pt x="114" y="726"/>
                  </a:lnTo>
                  <a:lnTo>
                    <a:pt x="114" y="801"/>
                  </a:lnTo>
                  <a:lnTo>
                    <a:pt x="144" y="801"/>
                  </a:lnTo>
                  <a:lnTo>
                    <a:pt x="144" y="1228"/>
                  </a:lnTo>
                  <a:lnTo>
                    <a:pt x="0" y="1228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9F9F9F"/>
            </a:solidFill>
            <a:ln w="254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3513503" y="1859826"/>
              <a:ext cx="211749" cy="1794897"/>
            </a:xfrm>
            <a:custGeom>
              <a:avLst/>
              <a:gdLst>
                <a:gd name="T0" fmla="*/ 72 w 145"/>
                <a:gd name="T1" fmla="*/ 0 h 1229"/>
                <a:gd name="T2" fmla="*/ 72 w 145"/>
                <a:gd name="T3" fmla="*/ 513 h 1229"/>
                <a:gd name="T4" fmla="*/ 0 w 145"/>
                <a:gd name="T5" fmla="*/ 513 h 1229"/>
                <a:gd name="T6" fmla="*/ 0 w 145"/>
                <a:gd name="T7" fmla="*/ 726 h 1229"/>
                <a:gd name="T8" fmla="*/ 30 w 145"/>
                <a:gd name="T9" fmla="*/ 726 h 1229"/>
                <a:gd name="T10" fmla="*/ 30 w 145"/>
                <a:gd name="T11" fmla="*/ 801 h 1229"/>
                <a:gd name="T12" fmla="*/ 0 w 145"/>
                <a:gd name="T13" fmla="*/ 801 h 1229"/>
                <a:gd name="T14" fmla="*/ 0 w 145"/>
                <a:gd name="T15" fmla="*/ 1228 h 1229"/>
                <a:gd name="T16" fmla="*/ 144 w 145"/>
                <a:gd name="T17" fmla="*/ 1228 h 1229"/>
                <a:gd name="T18" fmla="*/ 144 w 145"/>
                <a:gd name="T19" fmla="*/ 0 h 1229"/>
                <a:gd name="T20" fmla="*/ 141 w 145"/>
                <a:gd name="T21" fmla="*/ 0 h 1229"/>
                <a:gd name="T22" fmla="*/ 144 w 145"/>
                <a:gd name="T23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229">
                  <a:moveTo>
                    <a:pt x="72" y="0"/>
                  </a:moveTo>
                  <a:lnTo>
                    <a:pt x="72" y="513"/>
                  </a:lnTo>
                  <a:lnTo>
                    <a:pt x="0" y="513"/>
                  </a:lnTo>
                  <a:lnTo>
                    <a:pt x="0" y="726"/>
                  </a:lnTo>
                  <a:lnTo>
                    <a:pt x="30" y="726"/>
                  </a:lnTo>
                  <a:lnTo>
                    <a:pt x="30" y="801"/>
                  </a:lnTo>
                  <a:lnTo>
                    <a:pt x="0" y="801"/>
                  </a:lnTo>
                  <a:lnTo>
                    <a:pt x="0" y="1228"/>
                  </a:lnTo>
                  <a:lnTo>
                    <a:pt x="144" y="1228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4" y="0"/>
                  </a:lnTo>
                </a:path>
              </a:pathLst>
            </a:custGeom>
            <a:solidFill>
              <a:srgbClr val="9F9F9F"/>
            </a:solidFill>
            <a:ln w="254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>
              <a:off x="2464981" y="1859826"/>
              <a:ext cx="10368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>
              <a:off x="3612805" y="1861287"/>
              <a:ext cx="10368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2577427" y="2068671"/>
              <a:ext cx="75937" cy="81785"/>
            </a:xfrm>
            <a:prstGeom prst="rect">
              <a:avLst/>
            </a:prstGeom>
            <a:gradFill rotWithShape="0">
              <a:gsLst>
                <a:gs pos="0">
                  <a:srgbClr val="83AE5D"/>
                </a:gs>
                <a:gs pos="100000">
                  <a:srgbClr val="83AE5D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3538328" y="2071592"/>
              <a:ext cx="73017" cy="81785"/>
            </a:xfrm>
            <a:prstGeom prst="rect">
              <a:avLst/>
            </a:prstGeom>
            <a:gradFill rotWithShape="0">
              <a:gsLst>
                <a:gs pos="0">
                  <a:srgbClr val="83AE5D">
                    <a:gamma/>
                    <a:shade val="69804"/>
                    <a:invGamma/>
                  </a:srgbClr>
                </a:gs>
                <a:gs pos="100000">
                  <a:srgbClr val="83AE5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2711778" y="2325711"/>
              <a:ext cx="798804" cy="1634247"/>
            </a:xfrm>
            <a:custGeom>
              <a:avLst/>
              <a:gdLst>
                <a:gd name="T0" fmla="*/ 220 w 547"/>
                <a:gd name="T1" fmla="*/ 1118 h 1119"/>
                <a:gd name="T2" fmla="*/ 296 w 547"/>
                <a:gd name="T3" fmla="*/ 1118 h 1119"/>
                <a:gd name="T4" fmla="*/ 296 w 547"/>
                <a:gd name="T5" fmla="*/ 50 h 1119"/>
                <a:gd name="T6" fmla="*/ 546 w 547"/>
                <a:gd name="T7" fmla="*/ 50 h 1119"/>
                <a:gd name="T8" fmla="*/ 546 w 547"/>
                <a:gd name="T9" fmla="*/ 0 h 1119"/>
                <a:gd name="T10" fmla="*/ 0 w 547"/>
                <a:gd name="T11" fmla="*/ 0 h 1119"/>
                <a:gd name="T12" fmla="*/ 0 w 547"/>
                <a:gd name="T13" fmla="*/ 50 h 1119"/>
                <a:gd name="T14" fmla="*/ 222 w 547"/>
                <a:gd name="T15" fmla="*/ 50 h 1119"/>
                <a:gd name="T16" fmla="*/ 220 w 547"/>
                <a:gd name="T17" fmla="*/ 1118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119">
                  <a:moveTo>
                    <a:pt x="220" y="1118"/>
                  </a:moveTo>
                  <a:lnTo>
                    <a:pt x="296" y="1118"/>
                  </a:lnTo>
                  <a:lnTo>
                    <a:pt x="296" y="50"/>
                  </a:lnTo>
                  <a:lnTo>
                    <a:pt x="546" y="50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22" y="50"/>
                  </a:lnTo>
                  <a:lnTo>
                    <a:pt x="220" y="1118"/>
                  </a:lnTo>
                </a:path>
              </a:pathLst>
            </a:custGeom>
            <a:solidFill>
              <a:srgbClr val="FFFF00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2720540" y="2328632"/>
              <a:ext cx="0" cy="6718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3460930" y="2931799"/>
              <a:ext cx="92001" cy="89088"/>
            </a:xfrm>
            <a:prstGeom prst="rect">
              <a:avLst/>
            </a:prstGeom>
            <a:gradFill rotWithShape="0">
              <a:gsLst>
                <a:gs pos="0">
                  <a:srgbClr val="83AE5D"/>
                </a:gs>
                <a:gs pos="100000">
                  <a:srgbClr val="83AE5D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2635841" y="2930338"/>
              <a:ext cx="74477" cy="86167"/>
            </a:xfrm>
            <a:prstGeom prst="rect">
              <a:avLst/>
            </a:prstGeom>
            <a:gradFill rotWithShape="0">
              <a:gsLst>
                <a:gs pos="0">
                  <a:srgbClr val="83AE5D">
                    <a:gamma/>
                    <a:shade val="69804"/>
                    <a:invGamma/>
                  </a:srgbClr>
                </a:gs>
                <a:gs pos="100000">
                  <a:srgbClr val="83AE5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2719080" y="2398733"/>
              <a:ext cx="313972" cy="1596275"/>
            </a:xfrm>
            <a:custGeom>
              <a:avLst/>
              <a:gdLst>
                <a:gd name="T0" fmla="*/ 214 w 215"/>
                <a:gd name="T1" fmla="*/ 1065 h 1093"/>
                <a:gd name="T2" fmla="*/ 214 w 215"/>
                <a:gd name="T3" fmla="*/ 0 h 1093"/>
                <a:gd name="T4" fmla="*/ 0 w 215"/>
                <a:gd name="T5" fmla="*/ 0 h 1093"/>
                <a:gd name="T6" fmla="*/ 0 w 215"/>
                <a:gd name="T7" fmla="*/ 1092 h 1093"/>
                <a:gd name="T8" fmla="*/ 8 w 215"/>
                <a:gd name="T9" fmla="*/ 1092 h 1093"/>
                <a:gd name="T10" fmla="*/ 17 w 215"/>
                <a:gd name="T11" fmla="*/ 1089 h 1093"/>
                <a:gd name="T12" fmla="*/ 26 w 215"/>
                <a:gd name="T13" fmla="*/ 1089 h 1093"/>
                <a:gd name="T14" fmla="*/ 32 w 215"/>
                <a:gd name="T15" fmla="*/ 1080 h 1093"/>
                <a:gd name="T16" fmla="*/ 38 w 215"/>
                <a:gd name="T17" fmla="*/ 1071 h 1093"/>
                <a:gd name="T18" fmla="*/ 46 w 215"/>
                <a:gd name="T19" fmla="*/ 1065 h 1093"/>
                <a:gd name="T20" fmla="*/ 58 w 215"/>
                <a:gd name="T21" fmla="*/ 1065 h 1093"/>
                <a:gd name="T22" fmla="*/ 76 w 215"/>
                <a:gd name="T23" fmla="*/ 1065 h 1093"/>
                <a:gd name="T24" fmla="*/ 85 w 215"/>
                <a:gd name="T25" fmla="*/ 1065 h 1093"/>
                <a:gd name="T26" fmla="*/ 93 w 215"/>
                <a:gd name="T27" fmla="*/ 1065 h 1093"/>
                <a:gd name="T28" fmla="*/ 102 w 215"/>
                <a:gd name="T29" fmla="*/ 1065 h 1093"/>
                <a:gd name="T30" fmla="*/ 111 w 215"/>
                <a:gd name="T31" fmla="*/ 1065 h 1093"/>
                <a:gd name="T32" fmla="*/ 120 w 215"/>
                <a:gd name="T33" fmla="*/ 1062 h 1093"/>
                <a:gd name="T34" fmla="*/ 128 w 215"/>
                <a:gd name="T35" fmla="*/ 1059 h 1093"/>
                <a:gd name="T36" fmla="*/ 137 w 215"/>
                <a:gd name="T37" fmla="*/ 1056 h 1093"/>
                <a:gd name="T38" fmla="*/ 146 w 215"/>
                <a:gd name="T39" fmla="*/ 1053 h 1093"/>
                <a:gd name="T40" fmla="*/ 155 w 215"/>
                <a:gd name="T41" fmla="*/ 1056 h 1093"/>
                <a:gd name="T42" fmla="*/ 170 w 215"/>
                <a:gd name="T43" fmla="*/ 1059 h 1093"/>
                <a:gd name="T44" fmla="*/ 178 w 215"/>
                <a:gd name="T45" fmla="*/ 1059 h 1093"/>
                <a:gd name="T46" fmla="*/ 190 w 215"/>
                <a:gd name="T47" fmla="*/ 1062 h 1093"/>
                <a:gd name="T48" fmla="*/ 199 w 215"/>
                <a:gd name="T49" fmla="*/ 1062 h 1093"/>
                <a:gd name="T50" fmla="*/ 214 w 215"/>
                <a:gd name="T51" fmla="*/ 1065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1093">
                  <a:moveTo>
                    <a:pt x="214" y="1065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1092"/>
                  </a:lnTo>
                  <a:lnTo>
                    <a:pt x="8" y="1092"/>
                  </a:lnTo>
                  <a:lnTo>
                    <a:pt x="17" y="1089"/>
                  </a:lnTo>
                  <a:lnTo>
                    <a:pt x="26" y="1089"/>
                  </a:lnTo>
                  <a:lnTo>
                    <a:pt x="32" y="1080"/>
                  </a:lnTo>
                  <a:lnTo>
                    <a:pt x="38" y="1071"/>
                  </a:lnTo>
                  <a:lnTo>
                    <a:pt x="46" y="1065"/>
                  </a:lnTo>
                  <a:lnTo>
                    <a:pt x="58" y="1065"/>
                  </a:lnTo>
                  <a:lnTo>
                    <a:pt x="76" y="1065"/>
                  </a:lnTo>
                  <a:lnTo>
                    <a:pt x="85" y="1065"/>
                  </a:lnTo>
                  <a:lnTo>
                    <a:pt x="93" y="1065"/>
                  </a:lnTo>
                  <a:lnTo>
                    <a:pt x="102" y="1065"/>
                  </a:lnTo>
                  <a:lnTo>
                    <a:pt x="111" y="1065"/>
                  </a:lnTo>
                  <a:lnTo>
                    <a:pt x="120" y="1062"/>
                  </a:lnTo>
                  <a:lnTo>
                    <a:pt x="128" y="1059"/>
                  </a:lnTo>
                  <a:lnTo>
                    <a:pt x="137" y="1056"/>
                  </a:lnTo>
                  <a:lnTo>
                    <a:pt x="146" y="1053"/>
                  </a:lnTo>
                  <a:lnTo>
                    <a:pt x="155" y="1056"/>
                  </a:lnTo>
                  <a:lnTo>
                    <a:pt x="170" y="1059"/>
                  </a:lnTo>
                  <a:lnTo>
                    <a:pt x="178" y="1059"/>
                  </a:lnTo>
                  <a:lnTo>
                    <a:pt x="190" y="1062"/>
                  </a:lnTo>
                  <a:lnTo>
                    <a:pt x="199" y="1062"/>
                  </a:lnTo>
                  <a:lnTo>
                    <a:pt x="214" y="1065"/>
                  </a:lnTo>
                </a:path>
              </a:pathLst>
            </a:custGeom>
            <a:solidFill>
              <a:srgbClr val="9F9F9F"/>
            </a:solidFill>
            <a:ln w="254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3145498" y="2398733"/>
              <a:ext cx="316893" cy="1565606"/>
            </a:xfrm>
            <a:custGeom>
              <a:avLst/>
              <a:gdLst>
                <a:gd name="T0" fmla="*/ 0 w 217"/>
                <a:gd name="T1" fmla="*/ 1071 h 1072"/>
                <a:gd name="T2" fmla="*/ 0 w 217"/>
                <a:gd name="T3" fmla="*/ 0 h 1072"/>
                <a:gd name="T4" fmla="*/ 216 w 217"/>
                <a:gd name="T5" fmla="*/ 0 h 1072"/>
                <a:gd name="T6" fmla="*/ 216 w 217"/>
                <a:gd name="T7" fmla="*/ 1026 h 1072"/>
                <a:gd name="T8" fmla="*/ 216 w 217"/>
                <a:gd name="T9" fmla="*/ 1023 h 1072"/>
                <a:gd name="T10" fmla="*/ 190 w 217"/>
                <a:gd name="T11" fmla="*/ 1023 h 1072"/>
                <a:gd name="T12" fmla="*/ 181 w 217"/>
                <a:gd name="T13" fmla="*/ 1029 h 1072"/>
                <a:gd name="T14" fmla="*/ 170 w 217"/>
                <a:gd name="T15" fmla="*/ 1023 h 1072"/>
                <a:gd name="T16" fmla="*/ 162 w 217"/>
                <a:gd name="T17" fmla="*/ 1020 h 1072"/>
                <a:gd name="T18" fmla="*/ 153 w 217"/>
                <a:gd name="T19" fmla="*/ 1023 h 1072"/>
                <a:gd name="T20" fmla="*/ 144 w 217"/>
                <a:gd name="T21" fmla="*/ 1023 h 1072"/>
                <a:gd name="T22" fmla="*/ 136 w 217"/>
                <a:gd name="T23" fmla="*/ 1029 h 1072"/>
                <a:gd name="T24" fmla="*/ 130 w 217"/>
                <a:gd name="T25" fmla="*/ 1038 h 1072"/>
                <a:gd name="T26" fmla="*/ 125 w 217"/>
                <a:gd name="T27" fmla="*/ 1047 h 1072"/>
                <a:gd name="T28" fmla="*/ 116 w 217"/>
                <a:gd name="T29" fmla="*/ 1050 h 1072"/>
                <a:gd name="T30" fmla="*/ 108 w 217"/>
                <a:gd name="T31" fmla="*/ 1053 h 1072"/>
                <a:gd name="T32" fmla="*/ 99 w 217"/>
                <a:gd name="T33" fmla="*/ 1056 h 1072"/>
                <a:gd name="T34" fmla="*/ 90 w 217"/>
                <a:gd name="T35" fmla="*/ 1056 h 1072"/>
                <a:gd name="T36" fmla="*/ 82 w 217"/>
                <a:gd name="T37" fmla="*/ 1059 h 1072"/>
                <a:gd name="T38" fmla="*/ 71 w 217"/>
                <a:gd name="T39" fmla="*/ 1059 h 1072"/>
                <a:gd name="T40" fmla="*/ 62 w 217"/>
                <a:gd name="T41" fmla="*/ 1059 h 1072"/>
                <a:gd name="T42" fmla="*/ 54 w 217"/>
                <a:gd name="T43" fmla="*/ 1065 h 1072"/>
                <a:gd name="T44" fmla="*/ 45 w 217"/>
                <a:gd name="T45" fmla="*/ 1068 h 1072"/>
                <a:gd name="T46" fmla="*/ 36 w 217"/>
                <a:gd name="T47" fmla="*/ 1068 h 1072"/>
                <a:gd name="T48" fmla="*/ 28 w 217"/>
                <a:gd name="T49" fmla="*/ 1068 h 1072"/>
                <a:gd name="T50" fmla="*/ 19 w 217"/>
                <a:gd name="T51" fmla="*/ 1071 h 1072"/>
                <a:gd name="T52" fmla="*/ 11 w 217"/>
                <a:gd name="T53" fmla="*/ 1071 h 1072"/>
                <a:gd name="T54" fmla="*/ 0 w 217"/>
                <a:gd name="T55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7" h="1072">
                  <a:moveTo>
                    <a:pt x="0" y="1071"/>
                  </a:moveTo>
                  <a:lnTo>
                    <a:pt x="0" y="0"/>
                  </a:lnTo>
                  <a:lnTo>
                    <a:pt x="216" y="0"/>
                  </a:lnTo>
                  <a:lnTo>
                    <a:pt x="216" y="1026"/>
                  </a:lnTo>
                  <a:lnTo>
                    <a:pt x="216" y="1023"/>
                  </a:lnTo>
                  <a:lnTo>
                    <a:pt x="190" y="1023"/>
                  </a:lnTo>
                  <a:lnTo>
                    <a:pt x="181" y="1029"/>
                  </a:lnTo>
                  <a:lnTo>
                    <a:pt x="170" y="1023"/>
                  </a:lnTo>
                  <a:lnTo>
                    <a:pt x="162" y="1020"/>
                  </a:lnTo>
                  <a:lnTo>
                    <a:pt x="153" y="1023"/>
                  </a:lnTo>
                  <a:lnTo>
                    <a:pt x="144" y="1023"/>
                  </a:lnTo>
                  <a:lnTo>
                    <a:pt x="136" y="1029"/>
                  </a:lnTo>
                  <a:lnTo>
                    <a:pt x="130" y="1038"/>
                  </a:lnTo>
                  <a:lnTo>
                    <a:pt x="125" y="1047"/>
                  </a:lnTo>
                  <a:lnTo>
                    <a:pt x="116" y="1050"/>
                  </a:lnTo>
                  <a:lnTo>
                    <a:pt x="108" y="1053"/>
                  </a:lnTo>
                  <a:lnTo>
                    <a:pt x="99" y="1056"/>
                  </a:lnTo>
                  <a:lnTo>
                    <a:pt x="90" y="1056"/>
                  </a:lnTo>
                  <a:lnTo>
                    <a:pt x="82" y="1059"/>
                  </a:lnTo>
                  <a:lnTo>
                    <a:pt x="71" y="1059"/>
                  </a:lnTo>
                  <a:lnTo>
                    <a:pt x="62" y="1059"/>
                  </a:lnTo>
                  <a:lnTo>
                    <a:pt x="54" y="1065"/>
                  </a:lnTo>
                  <a:lnTo>
                    <a:pt x="45" y="1068"/>
                  </a:lnTo>
                  <a:lnTo>
                    <a:pt x="36" y="1068"/>
                  </a:lnTo>
                  <a:lnTo>
                    <a:pt x="28" y="1068"/>
                  </a:lnTo>
                  <a:lnTo>
                    <a:pt x="19" y="1071"/>
                  </a:lnTo>
                  <a:lnTo>
                    <a:pt x="11" y="1071"/>
                  </a:lnTo>
                  <a:lnTo>
                    <a:pt x="0" y="1071"/>
                  </a:lnTo>
                </a:path>
              </a:pathLst>
            </a:custGeom>
            <a:solidFill>
              <a:srgbClr val="9F9F9F"/>
            </a:solidFill>
            <a:ln w="254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3455089" y="2328632"/>
              <a:ext cx="0" cy="6718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auto">
            <a:xfrm>
              <a:off x="2605174" y="1903640"/>
              <a:ext cx="978425" cy="423531"/>
            </a:xfrm>
            <a:custGeom>
              <a:avLst/>
              <a:gdLst>
                <a:gd name="T0" fmla="*/ 78 w 670"/>
                <a:gd name="T1" fmla="*/ 289 h 290"/>
                <a:gd name="T2" fmla="*/ 78 w 670"/>
                <a:gd name="T3" fmla="*/ 246 h 290"/>
                <a:gd name="T4" fmla="*/ 0 w 670"/>
                <a:gd name="T5" fmla="*/ 246 h 290"/>
                <a:gd name="T6" fmla="*/ 0 w 670"/>
                <a:gd name="T7" fmla="*/ 172 h 290"/>
                <a:gd name="T8" fmla="*/ 34 w 670"/>
                <a:gd name="T9" fmla="*/ 172 h 290"/>
                <a:gd name="T10" fmla="*/ 34 w 670"/>
                <a:gd name="T11" fmla="*/ 109 h 290"/>
                <a:gd name="T12" fmla="*/ 0 w 670"/>
                <a:gd name="T13" fmla="*/ 109 h 290"/>
                <a:gd name="T14" fmla="*/ 0 w 670"/>
                <a:gd name="T15" fmla="*/ 0 h 290"/>
                <a:gd name="T16" fmla="*/ 669 w 670"/>
                <a:gd name="T17" fmla="*/ 0 h 290"/>
                <a:gd name="T18" fmla="*/ 669 w 670"/>
                <a:gd name="T19" fmla="*/ 112 h 290"/>
                <a:gd name="T20" fmla="*/ 637 w 670"/>
                <a:gd name="T21" fmla="*/ 112 h 290"/>
                <a:gd name="T22" fmla="*/ 637 w 670"/>
                <a:gd name="T23" fmla="*/ 174 h 290"/>
                <a:gd name="T24" fmla="*/ 669 w 670"/>
                <a:gd name="T25" fmla="*/ 174 h 290"/>
                <a:gd name="T26" fmla="*/ 669 w 670"/>
                <a:gd name="T27" fmla="*/ 246 h 290"/>
                <a:gd name="T28" fmla="*/ 583 w 670"/>
                <a:gd name="T29" fmla="*/ 246 h 290"/>
                <a:gd name="T30" fmla="*/ 585 w 670"/>
                <a:gd name="T31" fmla="*/ 289 h 290"/>
                <a:gd name="T32" fmla="*/ 78 w 670"/>
                <a:gd name="T33" fmla="*/ 2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0" h="290">
                  <a:moveTo>
                    <a:pt x="78" y="289"/>
                  </a:moveTo>
                  <a:lnTo>
                    <a:pt x="78" y="246"/>
                  </a:lnTo>
                  <a:lnTo>
                    <a:pt x="0" y="246"/>
                  </a:lnTo>
                  <a:lnTo>
                    <a:pt x="0" y="172"/>
                  </a:lnTo>
                  <a:lnTo>
                    <a:pt x="34" y="172"/>
                  </a:lnTo>
                  <a:lnTo>
                    <a:pt x="34" y="109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669" y="0"/>
                  </a:lnTo>
                  <a:lnTo>
                    <a:pt x="669" y="112"/>
                  </a:lnTo>
                  <a:lnTo>
                    <a:pt x="637" y="112"/>
                  </a:lnTo>
                  <a:lnTo>
                    <a:pt x="637" y="174"/>
                  </a:lnTo>
                  <a:lnTo>
                    <a:pt x="669" y="174"/>
                  </a:lnTo>
                  <a:lnTo>
                    <a:pt x="669" y="246"/>
                  </a:lnTo>
                  <a:lnTo>
                    <a:pt x="583" y="246"/>
                  </a:lnTo>
                  <a:lnTo>
                    <a:pt x="585" y="289"/>
                  </a:lnTo>
                  <a:lnTo>
                    <a:pt x="78" y="289"/>
                  </a:lnTo>
                </a:path>
              </a:pathLst>
            </a:custGeom>
            <a:solidFill>
              <a:srgbClr val="9F9F9F"/>
            </a:solidFill>
            <a:ln w="254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auto">
            <a:xfrm>
              <a:off x="2578888" y="2153377"/>
              <a:ext cx="128510" cy="776961"/>
            </a:xfrm>
            <a:custGeom>
              <a:avLst/>
              <a:gdLst>
                <a:gd name="T0" fmla="*/ 87 w 88"/>
                <a:gd name="T1" fmla="*/ 531 h 532"/>
                <a:gd name="T2" fmla="*/ 87 w 88"/>
                <a:gd name="T3" fmla="*/ 84 h 532"/>
                <a:gd name="T4" fmla="*/ 3 w 88"/>
                <a:gd name="T5" fmla="*/ 84 h 532"/>
                <a:gd name="T6" fmla="*/ 3 w 88"/>
                <a:gd name="T7" fmla="*/ 0 h 532"/>
                <a:gd name="T8" fmla="*/ 0 w 88"/>
                <a:gd name="T9" fmla="*/ 0 h 532"/>
                <a:gd name="T10" fmla="*/ 0 w 88"/>
                <a:gd name="T11" fmla="*/ 298 h 532"/>
                <a:gd name="T12" fmla="*/ 75 w 88"/>
                <a:gd name="T13" fmla="*/ 298 h 532"/>
                <a:gd name="T14" fmla="*/ 75 w 88"/>
                <a:gd name="T15" fmla="*/ 530 h 532"/>
                <a:gd name="T16" fmla="*/ 87 w 88"/>
                <a:gd name="T17" fmla="*/ 5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32">
                  <a:moveTo>
                    <a:pt x="87" y="531"/>
                  </a:moveTo>
                  <a:lnTo>
                    <a:pt x="87" y="84"/>
                  </a:lnTo>
                  <a:lnTo>
                    <a:pt x="3" y="8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75" y="298"/>
                  </a:lnTo>
                  <a:lnTo>
                    <a:pt x="75" y="530"/>
                  </a:lnTo>
                  <a:lnTo>
                    <a:pt x="87" y="531"/>
                  </a:lnTo>
                </a:path>
              </a:pathLst>
            </a:custGeom>
            <a:solidFill>
              <a:srgbClr val="FFFF00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2584729" y="2160679"/>
              <a:ext cx="0" cy="1153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auto">
            <a:xfrm>
              <a:off x="3476994" y="2276055"/>
              <a:ext cx="124129" cy="654283"/>
            </a:xfrm>
            <a:custGeom>
              <a:avLst/>
              <a:gdLst>
                <a:gd name="T0" fmla="*/ 0 w 85"/>
                <a:gd name="T1" fmla="*/ 0 h 448"/>
                <a:gd name="T2" fmla="*/ 84 w 85"/>
                <a:gd name="T3" fmla="*/ 0 h 448"/>
                <a:gd name="T4" fmla="*/ 84 w 85"/>
                <a:gd name="T5" fmla="*/ 216 h 448"/>
                <a:gd name="T6" fmla="*/ 14 w 85"/>
                <a:gd name="T7" fmla="*/ 216 h 448"/>
                <a:gd name="T8" fmla="*/ 14 w 85"/>
                <a:gd name="T9" fmla="*/ 447 h 448"/>
                <a:gd name="T10" fmla="*/ 1 w 85"/>
                <a:gd name="T11" fmla="*/ 447 h 448"/>
                <a:gd name="T12" fmla="*/ 0 w 85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8">
                  <a:moveTo>
                    <a:pt x="0" y="0"/>
                  </a:moveTo>
                  <a:lnTo>
                    <a:pt x="84" y="0"/>
                  </a:lnTo>
                  <a:lnTo>
                    <a:pt x="84" y="216"/>
                  </a:lnTo>
                  <a:lnTo>
                    <a:pt x="14" y="216"/>
                  </a:lnTo>
                  <a:lnTo>
                    <a:pt x="14" y="447"/>
                  </a:lnTo>
                  <a:lnTo>
                    <a:pt x="1" y="447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>
              <a:off x="3481375" y="2591513"/>
              <a:ext cx="11974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 flipV="1">
              <a:off x="3599662" y="2159219"/>
              <a:ext cx="0" cy="11829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>
              <a:off x="3598202" y="2222018"/>
              <a:ext cx="0" cy="3694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8" name="Line 28"/>
            <p:cNvSpPr>
              <a:spLocks noChangeShapeType="1"/>
            </p:cNvSpPr>
            <p:nvPr/>
          </p:nvSpPr>
          <p:spPr bwMode="auto">
            <a:xfrm>
              <a:off x="3476994" y="2511188"/>
              <a:ext cx="0" cy="4133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9" name="Line 29"/>
            <p:cNvSpPr>
              <a:spLocks noChangeShapeType="1"/>
            </p:cNvSpPr>
            <p:nvPr/>
          </p:nvSpPr>
          <p:spPr bwMode="auto">
            <a:xfrm>
              <a:off x="3475534" y="2281897"/>
              <a:ext cx="0" cy="4133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>
              <a:off x="2583269" y="2591513"/>
              <a:ext cx="11974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>
              <a:off x="3088545" y="4002311"/>
              <a:ext cx="0" cy="38263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1676400" y="4367772"/>
            <a:ext cx="2825750" cy="70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To Pressure </a:t>
            </a:r>
          </a:p>
          <a:p>
            <a:pPr algn="ctr"/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Sensor</a:t>
            </a:r>
            <a:endParaRPr lang="en-US" altLang="en-US" sz="1600"/>
          </a:p>
        </p:txBody>
      </p: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544513" y="279400"/>
            <a:ext cx="1239837" cy="4978400"/>
            <a:chOff x="883" y="638"/>
            <a:chExt cx="781" cy="3136"/>
          </a:xfrm>
        </p:grpSpPr>
        <p:sp>
          <p:nvSpPr>
            <p:cNvPr id="61475" name="Text Box 35"/>
            <p:cNvSpPr txBox="1">
              <a:spLocks noChangeArrowheads="1"/>
            </p:cNvSpPr>
            <p:nvPr/>
          </p:nvSpPr>
          <p:spPr bwMode="auto">
            <a:xfrm>
              <a:off x="1105" y="1213"/>
              <a:ext cx="55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Pressure</a:t>
              </a:r>
            </a:p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Transducer</a:t>
              </a:r>
              <a:endParaRPr lang="en-US" altLang="en-US" sz="1200" b="0">
                <a:latin typeface="Univers 57 Condensed" pitchFamily="34" charset="0"/>
              </a:endParaRPr>
            </a:p>
          </p:txBody>
        </p:sp>
        <p:sp>
          <p:nvSpPr>
            <p:cNvPr id="61476" name="Text Box 36"/>
            <p:cNvSpPr txBox="1">
              <a:spLocks noChangeArrowheads="1"/>
            </p:cNvSpPr>
            <p:nvPr/>
          </p:nvSpPr>
          <p:spPr bwMode="auto">
            <a:xfrm>
              <a:off x="1111" y="1494"/>
              <a:ext cx="40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Battery</a:t>
              </a:r>
              <a:endParaRPr lang="en-US" altLang="en-US" sz="1200" b="0">
                <a:latin typeface="Univers 57 Condensed" pitchFamily="34" charset="0"/>
              </a:endParaRPr>
            </a:p>
          </p:txBody>
        </p:sp>
        <p:sp>
          <p:nvSpPr>
            <p:cNvPr id="61477" name="Text Box 37"/>
            <p:cNvSpPr txBox="1">
              <a:spLocks noChangeArrowheads="1"/>
            </p:cNvSpPr>
            <p:nvPr/>
          </p:nvSpPr>
          <p:spPr bwMode="auto">
            <a:xfrm>
              <a:off x="1111" y="2030"/>
              <a:ext cx="49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Controller</a:t>
              </a:r>
            </a:p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Circuits</a:t>
              </a:r>
              <a:endParaRPr lang="en-US" altLang="en-US" sz="1200" b="0">
                <a:latin typeface="Univers 57 Condensed" pitchFamily="34" charset="0"/>
              </a:endParaRPr>
            </a:p>
          </p:txBody>
        </p:sp>
        <p:sp>
          <p:nvSpPr>
            <p:cNvPr id="61478" name="Text Box 38"/>
            <p:cNvSpPr txBox="1">
              <a:spLocks noChangeArrowheads="1"/>
            </p:cNvSpPr>
            <p:nvPr/>
          </p:nvSpPr>
          <p:spPr bwMode="auto">
            <a:xfrm>
              <a:off x="1105" y="3009"/>
              <a:ext cx="41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Initiator</a:t>
              </a:r>
            </a:p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Circuits</a:t>
              </a:r>
              <a:endParaRPr lang="en-US" altLang="en-US" sz="1200" b="0">
                <a:latin typeface="Univers 57 Condensed" pitchFamily="34" charset="0"/>
              </a:endParaRPr>
            </a:p>
          </p:txBody>
        </p:sp>
        <p:sp>
          <p:nvSpPr>
            <p:cNvPr id="61479" name="Text Box 39"/>
            <p:cNvSpPr txBox="1">
              <a:spLocks noChangeArrowheads="1"/>
            </p:cNvSpPr>
            <p:nvPr/>
          </p:nvSpPr>
          <p:spPr bwMode="auto">
            <a:xfrm>
              <a:off x="1114" y="3512"/>
              <a:ext cx="50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EFI</a:t>
              </a:r>
            </a:p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Detonator</a:t>
              </a:r>
              <a:endParaRPr lang="en-US" altLang="en-US" sz="1200" b="0">
                <a:latin typeface="Univers 57 Condensed" pitchFamily="34" charset="0"/>
              </a:endParaRPr>
            </a:p>
          </p:txBody>
        </p:sp>
        <p:pic>
          <p:nvPicPr>
            <p:cNvPr id="61480" name="Picture 40" descr="ifmu-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709"/>
            <a:stretch>
              <a:fillRect/>
            </a:stretch>
          </p:blipFill>
          <p:spPr bwMode="auto">
            <a:xfrm>
              <a:off x="883" y="638"/>
              <a:ext cx="251" cy="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81" name="Text Box 41"/>
            <p:cNvSpPr txBox="1">
              <a:spLocks noChangeArrowheads="1"/>
            </p:cNvSpPr>
            <p:nvPr/>
          </p:nvSpPr>
          <p:spPr bwMode="auto">
            <a:xfrm>
              <a:off x="1110" y="738"/>
              <a:ext cx="3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Strain</a:t>
              </a:r>
            </a:p>
            <a:p>
              <a:pPr>
                <a:lnSpc>
                  <a:spcPct val="89000"/>
                </a:lnSpc>
              </a:pPr>
              <a:r>
                <a:rPr lang="en-US" altLang="en-US" sz="1200" b="0">
                  <a:solidFill>
                    <a:srgbClr val="000000"/>
                  </a:solidFill>
                  <a:latin typeface="Univers 57 Condensed" pitchFamily="34" charset="0"/>
                </a:rPr>
                <a:t>Sensor</a:t>
              </a:r>
              <a:endParaRPr lang="en-US" altLang="en-US" sz="1200" b="0">
                <a:latin typeface="Univers 57 Condensed" pitchFamily="34" charset="0"/>
              </a:endParaRPr>
            </a:p>
          </p:txBody>
        </p:sp>
      </p:grp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4592638" y="1521440"/>
            <a:ext cx="37988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3225" indent="333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96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12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Clr>
                <a:srgbClr val="0C1C6B"/>
              </a:buClr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latin typeface="Univers 57 Condensed" pitchFamily="34" charset="0"/>
              </a:rPr>
              <a:t>Pulse </a:t>
            </a:r>
            <a:r>
              <a:rPr lang="en-US" altLang="en-US" b="0" dirty="0">
                <a:solidFill>
                  <a:srgbClr val="000000"/>
                </a:solidFill>
                <a:latin typeface="Univers 57 Condensed" pitchFamily="34" charset="0"/>
              </a:rPr>
              <a:t>generated by pulling </a:t>
            </a:r>
            <a:r>
              <a:rPr lang="en-US" altLang="en-US" b="0" dirty="0" smtClean="0">
                <a:solidFill>
                  <a:srgbClr val="000000"/>
                </a:solidFill>
                <a:latin typeface="Univers 57 Condensed" pitchFamily="34" charset="0"/>
              </a:rPr>
              <a:t>up 2 to 3 </a:t>
            </a:r>
            <a:r>
              <a:rPr lang="en-US" altLang="en-US" b="0" dirty="0" err="1" smtClean="0">
                <a:solidFill>
                  <a:srgbClr val="000000"/>
                </a:solidFill>
                <a:latin typeface="Univers 57 Condensed" pitchFamily="34" charset="0"/>
              </a:rPr>
              <a:t>ft</a:t>
            </a:r>
            <a:r>
              <a:rPr lang="en-US" altLang="en-US" b="0" dirty="0" smtClean="0">
                <a:solidFill>
                  <a:srgbClr val="000000"/>
                </a:solidFill>
                <a:latin typeface="Univers 57 Condensed" pitchFamily="34" charset="0"/>
              </a:rPr>
              <a:t> or more depending on depth</a:t>
            </a:r>
          </a:p>
          <a:p>
            <a:pPr>
              <a:spcAft>
                <a:spcPct val="50000"/>
              </a:spcAft>
              <a:buClr>
                <a:srgbClr val="0C1C6B"/>
              </a:buCl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Univers 57 Condensed" pitchFamily="34" charset="0"/>
              </a:rPr>
              <a:t>SPE 72325</a:t>
            </a:r>
            <a:endParaRPr lang="en-US" altLang="en-US" dirty="0">
              <a:solidFill>
                <a:schemeClr val="bg2"/>
              </a:solidFill>
              <a:latin typeface="Univers 57 Condensed" pitchFamily="34" charset="0"/>
            </a:endParaRPr>
          </a:p>
        </p:txBody>
      </p:sp>
      <p:sp>
        <p:nvSpPr>
          <p:cNvPr id="61487" name="Freeform 47"/>
          <p:cNvSpPr>
            <a:spLocks/>
          </p:cNvSpPr>
          <p:nvPr/>
        </p:nvSpPr>
        <p:spPr bwMode="auto">
          <a:xfrm>
            <a:off x="1563688" y="5219700"/>
            <a:ext cx="185737" cy="458788"/>
          </a:xfrm>
          <a:custGeom>
            <a:avLst/>
            <a:gdLst>
              <a:gd name="T0" fmla="*/ 0 w 137"/>
              <a:gd name="T1" fmla="*/ 304 h 441"/>
              <a:gd name="T2" fmla="*/ 8 w 137"/>
              <a:gd name="T3" fmla="*/ 0 h 441"/>
              <a:gd name="T4" fmla="*/ 48 w 137"/>
              <a:gd name="T5" fmla="*/ 440 h 441"/>
              <a:gd name="T6" fmla="*/ 48 w 137"/>
              <a:gd name="T7" fmla="*/ 192 h 441"/>
              <a:gd name="T8" fmla="*/ 72 w 137"/>
              <a:gd name="T9" fmla="*/ 272 h 441"/>
              <a:gd name="T10" fmla="*/ 96 w 137"/>
              <a:gd name="T11" fmla="*/ 240 h 441"/>
              <a:gd name="T12" fmla="*/ 120 w 137"/>
              <a:gd name="T13" fmla="*/ 256 h 441"/>
              <a:gd name="T14" fmla="*/ 136 w 137"/>
              <a:gd name="T15" fmla="*/ 24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441">
                <a:moveTo>
                  <a:pt x="0" y="304"/>
                </a:moveTo>
                <a:lnTo>
                  <a:pt x="8" y="0"/>
                </a:lnTo>
                <a:lnTo>
                  <a:pt x="48" y="440"/>
                </a:lnTo>
                <a:lnTo>
                  <a:pt x="48" y="192"/>
                </a:lnTo>
                <a:lnTo>
                  <a:pt x="72" y="272"/>
                </a:lnTo>
                <a:lnTo>
                  <a:pt x="96" y="240"/>
                </a:lnTo>
                <a:lnTo>
                  <a:pt x="120" y="256"/>
                </a:lnTo>
                <a:lnTo>
                  <a:pt x="136" y="240"/>
                </a:lnTo>
              </a:path>
            </a:pathLst>
          </a:custGeom>
          <a:noFill/>
          <a:ln w="25400" cap="rnd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8" name="Line 48"/>
          <p:cNvSpPr>
            <a:spLocks noChangeShapeType="1"/>
          </p:cNvSpPr>
          <p:nvPr/>
        </p:nvSpPr>
        <p:spPr bwMode="auto">
          <a:xfrm flipH="1" flipV="1">
            <a:off x="1495425" y="5468938"/>
            <a:ext cx="66675" cy="682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 flipH="1">
            <a:off x="1400175" y="5467350"/>
            <a:ext cx="93663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 flipH="1">
            <a:off x="1757363" y="5467350"/>
            <a:ext cx="93662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1" name="Freeform 51"/>
          <p:cNvSpPr>
            <a:spLocks/>
          </p:cNvSpPr>
          <p:nvPr/>
        </p:nvSpPr>
        <p:spPr bwMode="auto">
          <a:xfrm>
            <a:off x="2386013" y="5219700"/>
            <a:ext cx="185737" cy="458788"/>
          </a:xfrm>
          <a:custGeom>
            <a:avLst/>
            <a:gdLst>
              <a:gd name="T0" fmla="*/ 0 w 137"/>
              <a:gd name="T1" fmla="*/ 304 h 441"/>
              <a:gd name="T2" fmla="*/ 8 w 137"/>
              <a:gd name="T3" fmla="*/ 0 h 441"/>
              <a:gd name="T4" fmla="*/ 48 w 137"/>
              <a:gd name="T5" fmla="*/ 440 h 441"/>
              <a:gd name="T6" fmla="*/ 48 w 137"/>
              <a:gd name="T7" fmla="*/ 192 h 441"/>
              <a:gd name="T8" fmla="*/ 72 w 137"/>
              <a:gd name="T9" fmla="*/ 272 h 441"/>
              <a:gd name="T10" fmla="*/ 96 w 137"/>
              <a:gd name="T11" fmla="*/ 240 h 441"/>
              <a:gd name="T12" fmla="*/ 120 w 137"/>
              <a:gd name="T13" fmla="*/ 256 h 441"/>
              <a:gd name="T14" fmla="*/ 136 w 137"/>
              <a:gd name="T15" fmla="*/ 24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441">
                <a:moveTo>
                  <a:pt x="0" y="304"/>
                </a:moveTo>
                <a:lnTo>
                  <a:pt x="8" y="0"/>
                </a:lnTo>
                <a:lnTo>
                  <a:pt x="48" y="440"/>
                </a:lnTo>
                <a:lnTo>
                  <a:pt x="48" y="192"/>
                </a:lnTo>
                <a:lnTo>
                  <a:pt x="72" y="272"/>
                </a:lnTo>
                <a:lnTo>
                  <a:pt x="96" y="240"/>
                </a:lnTo>
                <a:lnTo>
                  <a:pt x="120" y="256"/>
                </a:lnTo>
                <a:lnTo>
                  <a:pt x="136" y="240"/>
                </a:lnTo>
              </a:path>
            </a:pathLst>
          </a:custGeom>
          <a:noFill/>
          <a:ln w="25400" cap="rnd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 flipH="1" flipV="1">
            <a:off x="2317750" y="5470525"/>
            <a:ext cx="66675" cy="66675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3" name="Line 53"/>
          <p:cNvSpPr>
            <a:spLocks noChangeShapeType="1"/>
          </p:cNvSpPr>
          <p:nvPr/>
        </p:nvSpPr>
        <p:spPr bwMode="auto">
          <a:xfrm flipH="1">
            <a:off x="2222500" y="5468938"/>
            <a:ext cx="93663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4" name="Line 54"/>
          <p:cNvSpPr>
            <a:spLocks noChangeShapeType="1"/>
          </p:cNvSpPr>
          <p:nvPr/>
        </p:nvSpPr>
        <p:spPr bwMode="auto">
          <a:xfrm flipH="1">
            <a:off x="2579688" y="5468938"/>
            <a:ext cx="93662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5" name="Freeform 55"/>
          <p:cNvSpPr>
            <a:spLocks/>
          </p:cNvSpPr>
          <p:nvPr/>
        </p:nvSpPr>
        <p:spPr bwMode="auto">
          <a:xfrm>
            <a:off x="3260725" y="5219700"/>
            <a:ext cx="185738" cy="458788"/>
          </a:xfrm>
          <a:custGeom>
            <a:avLst/>
            <a:gdLst>
              <a:gd name="T0" fmla="*/ 0 w 137"/>
              <a:gd name="T1" fmla="*/ 304 h 441"/>
              <a:gd name="T2" fmla="*/ 8 w 137"/>
              <a:gd name="T3" fmla="*/ 0 h 441"/>
              <a:gd name="T4" fmla="*/ 48 w 137"/>
              <a:gd name="T5" fmla="*/ 440 h 441"/>
              <a:gd name="T6" fmla="*/ 48 w 137"/>
              <a:gd name="T7" fmla="*/ 192 h 441"/>
              <a:gd name="T8" fmla="*/ 72 w 137"/>
              <a:gd name="T9" fmla="*/ 272 h 441"/>
              <a:gd name="T10" fmla="*/ 96 w 137"/>
              <a:gd name="T11" fmla="*/ 240 h 441"/>
              <a:gd name="T12" fmla="*/ 120 w 137"/>
              <a:gd name="T13" fmla="*/ 256 h 441"/>
              <a:gd name="T14" fmla="*/ 136 w 137"/>
              <a:gd name="T15" fmla="*/ 24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441">
                <a:moveTo>
                  <a:pt x="0" y="304"/>
                </a:moveTo>
                <a:lnTo>
                  <a:pt x="8" y="0"/>
                </a:lnTo>
                <a:lnTo>
                  <a:pt x="48" y="440"/>
                </a:lnTo>
                <a:lnTo>
                  <a:pt x="48" y="192"/>
                </a:lnTo>
                <a:lnTo>
                  <a:pt x="72" y="272"/>
                </a:lnTo>
                <a:lnTo>
                  <a:pt x="96" y="240"/>
                </a:lnTo>
                <a:lnTo>
                  <a:pt x="120" y="256"/>
                </a:lnTo>
                <a:lnTo>
                  <a:pt x="136" y="240"/>
                </a:lnTo>
              </a:path>
            </a:pathLst>
          </a:custGeom>
          <a:noFill/>
          <a:ln w="25400" cap="rnd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 flipH="1" flipV="1">
            <a:off x="3192463" y="5470525"/>
            <a:ext cx="66675" cy="66675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7" name="Line 57"/>
          <p:cNvSpPr>
            <a:spLocks noChangeShapeType="1"/>
          </p:cNvSpPr>
          <p:nvPr/>
        </p:nvSpPr>
        <p:spPr bwMode="auto">
          <a:xfrm flipH="1">
            <a:off x="3097213" y="5468938"/>
            <a:ext cx="93662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8" name="Line 58"/>
          <p:cNvSpPr>
            <a:spLocks noChangeShapeType="1"/>
          </p:cNvSpPr>
          <p:nvPr/>
        </p:nvSpPr>
        <p:spPr bwMode="auto">
          <a:xfrm flipH="1">
            <a:off x="3454400" y="5468938"/>
            <a:ext cx="93663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9" name="Freeform 59"/>
          <p:cNvSpPr>
            <a:spLocks/>
          </p:cNvSpPr>
          <p:nvPr/>
        </p:nvSpPr>
        <p:spPr bwMode="auto">
          <a:xfrm>
            <a:off x="4027488" y="5219700"/>
            <a:ext cx="185737" cy="458788"/>
          </a:xfrm>
          <a:custGeom>
            <a:avLst/>
            <a:gdLst>
              <a:gd name="T0" fmla="*/ 0 w 137"/>
              <a:gd name="T1" fmla="*/ 304 h 441"/>
              <a:gd name="T2" fmla="*/ 8 w 137"/>
              <a:gd name="T3" fmla="*/ 0 h 441"/>
              <a:gd name="T4" fmla="*/ 48 w 137"/>
              <a:gd name="T5" fmla="*/ 440 h 441"/>
              <a:gd name="T6" fmla="*/ 48 w 137"/>
              <a:gd name="T7" fmla="*/ 192 h 441"/>
              <a:gd name="T8" fmla="*/ 72 w 137"/>
              <a:gd name="T9" fmla="*/ 272 h 441"/>
              <a:gd name="T10" fmla="*/ 96 w 137"/>
              <a:gd name="T11" fmla="*/ 240 h 441"/>
              <a:gd name="T12" fmla="*/ 120 w 137"/>
              <a:gd name="T13" fmla="*/ 256 h 441"/>
              <a:gd name="T14" fmla="*/ 136 w 137"/>
              <a:gd name="T15" fmla="*/ 24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441">
                <a:moveTo>
                  <a:pt x="0" y="304"/>
                </a:moveTo>
                <a:lnTo>
                  <a:pt x="8" y="0"/>
                </a:lnTo>
                <a:lnTo>
                  <a:pt x="48" y="440"/>
                </a:lnTo>
                <a:lnTo>
                  <a:pt x="48" y="192"/>
                </a:lnTo>
                <a:lnTo>
                  <a:pt x="72" y="272"/>
                </a:lnTo>
                <a:lnTo>
                  <a:pt x="96" y="240"/>
                </a:lnTo>
                <a:lnTo>
                  <a:pt x="120" y="256"/>
                </a:lnTo>
                <a:lnTo>
                  <a:pt x="136" y="240"/>
                </a:lnTo>
              </a:path>
            </a:pathLst>
          </a:custGeom>
          <a:noFill/>
          <a:ln w="25400" cap="rnd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0" name="Line 60"/>
          <p:cNvSpPr>
            <a:spLocks noChangeShapeType="1"/>
          </p:cNvSpPr>
          <p:nvPr/>
        </p:nvSpPr>
        <p:spPr bwMode="auto">
          <a:xfrm flipH="1" flipV="1">
            <a:off x="3959225" y="5468938"/>
            <a:ext cx="66675" cy="682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1" name="Line 61"/>
          <p:cNvSpPr>
            <a:spLocks noChangeShapeType="1"/>
          </p:cNvSpPr>
          <p:nvPr/>
        </p:nvSpPr>
        <p:spPr bwMode="auto">
          <a:xfrm flipH="1">
            <a:off x="3863975" y="5467350"/>
            <a:ext cx="93663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2" name="Line 62"/>
          <p:cNvSpPr>
            <a:spLocks noChangeShapeType="1"/>
          </p:cNvSpPr>
          <p:nvPr/>
        </p:nvSpPr>
        <p:spPr bwMode="auto">
          <a:xfrm flipH="1">
            <a:off x="4221163" y="5467350"/>
            <a:ext cx="93662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3" name="Line 63"/>
          <p:cNvSpPr>
            <a:spLocks noChangeShapeType="1"/>
          </p:cNvSpPr>
          <p:nvPr/>
        </p:nvSpPr>
        <p:spPr bwMode="auto">
          <a:xfrm>
            <a:off x="1838325" y="5467350"/>
            <a:ext cx="396875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4" name="Line 64"/>
          <p:cNvSpPr>
            <a:spLocks noChangeShapeType="1"/>
          </p:cNvSpPr>
          <p:nvPr/>
        </p:nvSpPr>
        <p:spPr bwMode="auto">
          <a:xfrm flipV="1">
            <a:off x="2673350" y="5462588"/>
            <a:ext cx="514350" cy="47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5" name="Line 65"/>
          <p:cNvSpPr>
            <a:spLocks noChangeShapeType="1"/>
          </p:cNvSpPr>
          <p:nvPr/>
        </p:nvSpPr>
        <p:spPr bwMode="auto">
          <a:xfrm>
            <a:off x="3549650" y="5468938"/>
            <a:ext cx="401638" cy="1587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6" name="Rectangle 66"/>
          <p:cNvSpPr>
            <a:spLocks noChangeArrowheads="1"/>
          </p:cNvSpPr>
          <p:nvPr/>
        </p:nvSpPr>
        <p:spPr bwMode="auto">
          <a:xfrm>
            <a:off x="1652588" y="5119688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1min</a:t>
            </a:r>
          </a:p>
        </p:txBody>
      </p:sp>
      <p:sp>
        <p:nvSpPr>
          <p:cNvPr id="61507" name="Rectangle 67"/>
          <p:cNvSpPr>
            <a:spLocks noChangeArrowheads="1"/>
          </p:cNvSpPr>
          <p:nvPr/>
        </p:nvSpPr>
        <p:spPr bwMode="auto">
          <a:xfrm>
            <a:off x="4179888" y="5135563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1.5 min</a:t>
            </a:r>
          </a:p>
        </p:txBody>
      </p:sp>
      <p:sp>
        <p:nvSpPr>
          <p:cNvPr id="61508" name="Rectangle 68"/>
          <p:cNvSpPr>
            <a:spLocks noChangeArrowheads="1"/>
          </p:cNvSpPr>
          <p:nvPr/>
        </p:nvSpPr>
        <p:spPr bwMode="auto">
          <a:xfrm>
            <a:off x="2501900" y="5121275"/>
            <a:ext cx="66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1min</a:t>
            </a:r>
          </a:p>
        </p:txBody>
      </p:sp>
      <p:sp>
        <p:nvSpPr>
          <p:cNvPr id="61509" name="Line 69"/>
          <p:cNvSpPr>
            <a:spLocks noChangeShapeType="1"/>
          </p:cNvSpPr>
          <p:nvPr/>
        </p:nvSpPr>
        <p:spPr bwMode="auto">
          <a:xfrm>
            <a:off x="5367338" y="5470525"/>
            <a:ext cx="822325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0" name="Rectangle 70"/>
          <p:cNvSpPr>
            <a:spLocks noChangeArrowheads="1"/>
          </p:cNvSpPr>
          <p:nvPr/>
        </p:nvSpPr>
        <p:spPr bwMode="auto">
          <a:xfrm>
            <a:off x="3341688" y="513556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1min</a:t>
            </a:r>
          </a:p>
        </p:txBody>
      </p:sp>
      <p:sp>
        <p:nvSpPr>
          <p:cNvPr id="61511" name="Freeform 71"/>
          <p:cNvSpPr>
            <a:spLocks/>
          </p:cNvSpPr>
          <p:nvPr/>
        </p:nvSpPr>
        <p:spPr bwMode="auto">
          <a:xfrm>
            <a:off x="5168900" y="5219700"/>
            <a:ext cx="185738" cy="458788"/>
          </a:xfrm>
          <a:custGeom>
            <a:avLst/>
            <a:gdLst>
              <a:gd name="T0" fmla="*/ 0 w 137"/>
              <a:gd name="T1" fmla="*/ 304 h 441"/>
              <a:gd name="T2" fmla="*/ 8 w 137"/>
              <a:gd name="T3" fmla="*/ 0 h 441"/>
              <a:gd name="T4" fmla="*/ 48 w 137"/>
              <a:gd name="T5" fmla="*/ 440 h 441"/>
              <a:gd name="T6" fmla="*/ 48 w 137"/>
              <a:gd name="T7" fmla="*/ 192 h 441"/>
              <a:gd name="T8" fmla="*/ 72 w 137"/>
              <a:gd name="T9" fmla="*/ 272 h 441"/>
              <a:gd name="T10" fmla="*/ 96 w 137"/>
              <a:gd name="T11" fmla="*/ 240 h 441"/>
              <a:gd name="T12" fmla="*/ 120 w 137"/>
              <a:gd name="T13" fmla="*/ 256 h 441"/>
              <a:gd name="T14" fmla="*/ 136 w 137"/>
              <a:gd name="T15" fmla="*/ 24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441">
                <a:moveTo>
                  <a:pt x="0" y="304"/>
                </a:moveTo>
                <a:lnTo>
                  <a:pt x="8" y="0"/>
                </a:lnTo>
                <a:lnTo>
                  <a:pt x="48" y="440"/>
                </a:lnTo>
                <a:lnTo>
                  <a:pt x="48" y="192"/>
                </a:lnTo>
                <a:lnTo>
                  <a:pt x="72" y="272"/>
                </a:lnTo>
                <a:lnTo>
                  <a:pt x="96" y="240"/>
                </a:lnTo>
                <a:lnTo>
                  <a:pt x="120" y="256"/>
                </a:lnTo>
                <a:lnTo>
                  <a:pt x="136" y="240"/>
                </a:lnTo>
              </a:path>
            </a:pathLst>
          </a:custGeom>
          <a:noFill/>
          <a:ln w="25400" cap="rnd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2" name="Line 72"/>
          <p:cNvSpPr>
            <a:spLocks noChangeShapeType="1"/>
          </p:cNvSpPr>
          <p:nvPr/>
        </p:nvSpPr>
        <p:spPr bwMode="auto">
          <a:xfrm flipH="1" flipV="1">
            <a:off x="5100638" y="5468938"/>
            <a:ext cx="66675" cy="682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3" name="Line 73"/>
          <p:cNvSpPr>
            <a:spLocks noChangeShapeType="1"/>
          </p:cNvSpPr>
          <p:nvPr/>
        </p:nvSpPr>
        <p:spPr bwMode="auto">
          <a:xfrm flipH="1">
            <a:off x="5005388" y="5467350"/>
            <a:ext cx="93662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4" name="Line 74"/>
          <p:cNvSpPr>
            <a:spLocks noChangeShapeType="1"/>
          </p:cNvSpPr>
          <p:nvPr/>
        </p:nvSpPr>
        <p:spPr bwMode="auto">
          <a:xfrm flipH="1">
            <a:off x="5362575" y="5467350"/>
            <a:ext cx="93663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5" name="Freeform 75"/>
          <p:cNvSpPr>
            <a:spLocks/>
          </p:cNvSpPr>
          <p:nvPr/>
        </p:nvSpPr>
        <p:spPr bwMode="auto">
          <a:xfrm>
            <a:off x="6353175" y="5219700"/>
            <a:ext cx="185738" cy="458788"/>
          </a:xfrm>
          <a:custGeom>
            <a:avLst/>
            <a:gdLst>
              <a:gd name="T0" fmla="*/ 0 w 137"/>
              <a:gd name="T1" fmla="*/ 304 h 441"/>
              <a:gd name="T2" fmla="*/ 8 w 137"/>
              <a:gd name="T3" fmla="*/ 0 h 441"/>
              <a:gd name="T4" fmla="*/ 48 w 137"/>
              <a:gd name="T5" fmla="*/ 440 h 441"/>
              <a:gd name="T6" fmla="*/ 48 w 137"/>
              <a:gd name="T7" fmla="*/ 192 h 441"/>
              <a:gd name="T8" fmla="*/ 72 w 137"/>
              <a:gd name="T9" fmla="*/ 272 h 441"/>
              <a:gd name="T10" fmla="*/ 96 w 137"/>
              <a:gd name="T11" fmla="*/ 240 h 441"/>
              <a:gd name="T12" fmla="*/ 120 w 137"/>
              <a:gd name="T13" fmla="*/ 256 h 441"/>
              <a:gd name="T14" fmla="*/ 136 w 137"/>
              <a:gd name="T15" fmla="*/ 24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441">
                <a:moveTo>
                  <a:pt x="0" y="304"/>
                </a:moveTo>
                <a:lnTo>
                  <a:pt x="8" y="0"/>
                </a:lnTo>
                <a:lnTo>
                  <a:pt x="48" y="440"/>
                </a:lnTo>
                <a:lnTo>
                  <a:pt x="48" y="192"/>
                </a:lnTo>
                <a:lnTo>
                  <a:pt x="72" y="272"/>
                </a:lnTo>
                <a:lnTo>
                  <a:pt x="96" y="240"/>
                </a:lnTo>
                <a:lnTo>
                  <a:pt x="120" y="256"/>
                </a:lnTo>
                <a:lnTo>
                  <a:pt x="136" y="240"/>
                </a:lnTo>
              </a:path>
            </a:pathLst>
          </a:custGeom>
          <a:noFill/>
          <a:ln w="25400" cap="rnd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6" name="Line 76"/>
          <p:cNvSpPr>
            <a:spLocks noChangeShapeType="1"/>
          </p:cNvSpPr>
          <p:nvPr/>
        </p:nvSpPr>
        <p:spPr bwMode="auto">
          <a:xfrm flipH="1" flipV="1">
            <a:off x="6284913" y="5468938"/>
            <a:ext cx="66675" cy="682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7" name="Line 77"/>
          <p:cNvSpPr>
            <a:spLocks noChangeShapeType="1"/>
          </p:cNvSpPr>
          <p:nvPr/>
        </p:nvSpPr>
        <p:spPr bwMode="auto">
          <a:xfrm flipH="1">
            <a:off x="6189663" y="5467350"/>
            <a:ext cx="93662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8" name="Line 78"/>
          <p:cNvSpPr>
            <a:spLocks noChangeShapeType="1"/>
          </p:cNvSpPr>
          <p:nvPr/>
        </p:nvSpPr>
        <p:spPr bwMode="auto">
          <a:xfrm flipH="1">
            <a:off x="6546850" y="5467350"/>
            <a:ext cx="93663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9" name="Line 79"/>
          <p:cNvSpPr>
            <a:spLocks noChangeShapeType="1"/>
          </p:cNvSpPr>
          <p:nvPr/>
        </p:nvSpPr>
        <p:spPr bwMode="auto">
          <a:xfrm flipV="1">
            <a:off x="4310063" y="5462588"/>
            <a:ext cx="693737" cy="4762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0" name="Rectangle 80"/>
          <p:cNvSpPr>
            <a:spLocks noChangeArrowheads="1"/>
          </p:cNvSpPr>
          <p:nvPr/>
        </p:nvSpPr>
        <p:spPr bwMode="auto">
          <a:xfrm>
            <a:off x="5349875" y="5135563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1.5 min</a:t>
            </a:r>
          </a:p>
        </p:txBody>
      </p:sp>
      <p:sp>
        <p:nvSpPr>
          <p:cNvPr id="61521" name="Rectangle 81"/>
          <p:cNvSpPr>
            <a:spLocks noChangeArrowheads="1"/>
          </p:cNvSpPr>
          <p:nvPr/>
        </p:nvSpPr>
        <p:spPr bwMode="auto">
          <a:xfrm>
            <a:off x="5624513" y="4579938"/>
            <a:ext cx="174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0">
                <a:solidFill>
                  <a:srgbClr val="FF0000"/>
                </a:solidFill>
                <a:latin typeface="Univers 57 Condensed" pitchFamily="34" charset="0"/>
              </a:rPr>
              <a:t>Get on depth</a:t>
            </a:r>
            <a:endParaRPr lang="en-US" altLang="en-US">
              <a:solidFill>
                <a:srgbClr val="000000"/>
              </a:solidFill>
              <a:latin typeface="Univers 57 Condensed" pitchFamily="34" charset="0"/>
            </a:endParaRPr>
          </a:p>
        </p:txBody>
      </p:sp>
      <p:sp>
        <p:nvSpPr>
          <p:cNvPr id="61522" name="Line 82"/>
          <p:cNvSpPr>
            <a:spLocks noChangeShapeType="1"/>
          </p:cNvSpPr>
          <p:nvPr/>
        </p:nvSpPr>
        <p:spPr bwMode="auto">
          <a:xfrm flipV="1">
            <a:off x="6659563" y="5303838"/>
            <a:ext cx="366712" cy="16510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523" name="Group 83"/>
          <p:cNvGrpSpPr>
            <a:grpSpLocks/>
          </p:cNvGrpSpPr>
          <p:nvPr/>
        </p:nvGrpSpPr>
        <p:grpSpPr bwMode="auto">
          <a:xfrm>
            <a:off x="7023100" y="5194300"/>
            <a:ext cx="196850" cy="127000"/>
            <a:chOff x="4405" y="1392"/>
            <a:chExt cx="145" cy="122"/>
          </a:xfrm>
        </p:grpSpPr>
        <p:sp>
          <p:nvSpPr>
            <p:cNvPr id="61524" name="Freeform 84"/>
            <p:cNvSpPr>
              <a:spLocks/>
            </p:cNvSpPr>
            <p:nvPr/>
          </p:nvSpPr>
          <p:spPr bwMode="auto">
            <a:xfrm>
              <a:off x="4405" y="1430"/>
              <a:ext cx="93" cy="84"/>
            </a:xfrm>
            <a:custGeom>
              <a:avLst/>
              <a:gdLst>
                <a:gd name="T0" fmla="*/ 0 w 93"/>
                <a:gd name="T1" fmla="*/ 1 h 84"/>
                <a:gd name="T2" fmla="*/ 7 w 93"/>
                <a:gd name="T3" fmla="*/ 0 h 84"/>
                <a:gd name="T4" fmla="*/ 12 w 93"/>
                <a:gd name="T5" fmla="*/ 0 h 84"/>
                <a:gd name="T6" fmla="*/ 19 w 93"/>
                <a:gd name="T7" fmla="*/ 1 h 84"/>
                <a:gd name="T8" fmla="*/ 24 w 93"/>
                <a:gd name="T9" fmla="*/ 1 h 84"/>
                <a:gd name="T10" fmla="*/ 28 w 93"/>
                <a:gd name="T11" fmla="*/ 3 h 84"/>
                <a:gd name="T12" fmla="*/ 31 w 93"/>
                <a:gd name="T13" fmla="*/ 7 h 84"/>
                <a:gd name="T14" fmla="*/ 34 w 93"/>
                <a:gd name="T15" fmla="*/ 10 h 84"/>
                <a:gd name="T16" fmla="*/ 38 w 93"/>
                <a:gd name="T17" fmla="*/ 13 h 84"/>
                <a:gd name="T18" fmla="*/ 41 w 93"/>
                <a:gd name="T19" fmla="*/ 16 h 84"/>
                <a:gd name="T20" fmla="*/ 42 w 93"/>
                <a:gd name="T21" fmla="*/ 22 h 84"/>
                <a:gd name="T22" fmla="*/ 44 w 93"/>
                <a:gd name="T23" fmla="*/ 25 h 84"/>
                <a:gd name="T24" fmla="*/ 45 w 93"/>
                <a:gd name="T25" fmla="*/ 31 h 84"/>
                <a:gd name="T26" fmla="*/ 46 w 93"/>
                <a:gd name="T27" fmla="*/ 34 h 84"/>
                <a:gd name="T28" fmla="*/ 47 w 93"/>
                <a:gd name="T29" fmla="*/ 40 h 84"/>
                <a:gd name="T30" fmla="*/ 47 w 93"/>
                <a:gd name="T31" fmla="*/ 45 h 84"/>
                <a:gd name="T32" fmla="*/ 46 w 93"/>
                <a:gd name="T33" fmla="*/ 52 h 84"/>
                <a:gd name="T34" fmla="*/ 46 w 93"/>
                <a:gd name="T35" fmla="*/ 57 h 84"/>
                <a:gd name="T36" fmla="*/ 48 w 93"/>
                <a:gd name="T37" fmla="*/ 62 h 84"/>
                <a:gd name="T38" fmla="*/ 49 w 93"/>
                <a:gd name="T39" fmla="*/ 66 h 84"/>
                <a:gd name="T40" fmla="*/ 51 w 93"/>
                <a:gd name="T41" fmla="*/ 70 h 84"/>
                <a:gd name="T42" fmla="*/ 55 w 93"/>
                <a:gd name="T43" fmla="*/ 75 h 84"/>
                <a:gd name="T44" fmla="*/ 59 w 93"/>
                <a:gd name="T45" fmla="*/ 77 h 84"/>
                <a:gd name="T46" fmla="*/ 63 w 93"/>
                <a:gd name="T47" fmla="*/ 81 h 84"/>
                <a:gd name="T48" fmla="*/ 67 w 93"/>
                <a:gd name="T49" fmla="*/ 83 h 84"/>
                <a:gd name="T50" fmla="*/ 72 w 93"/>
                <a:gd name="T51" fmla="*/ 83 h 84"/>
                <a:gd name="T52" fmla="*/ 77 w 93"/>
                <a:gd name="T53" fmla="*/ 81 h 84"/>
                <a:gd name="T54" fmla="*/ 82 w 93"/>
                <a:gd name="T55" fmla="*/ 82 h 84"/>
                <a:gd name="T56" fmla="*/ 88 w 93"/>
                <a:gd name="T57" fmla="*/ 81 h 84"/>
                <a:gd name="T58" fmla="*/ 92 w 93"/>
                <a:gd name="T5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84">
                  <a:moveTo>
                    <a:pt x="0" y="1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8" y="13"/>
                  </a:lnTo>
                  <a:lnTo>
                    <a:pt x="41" y="16"/>
                  </a:lnTo>
                  <a:lnTo>
                    <a:pt x="42" y="22"/>
                  </a:lnTo>
                  <a:lnTo>
                    <a:pt x="44" y="25"/>
                  </a:lnTo>
                  <a:lnTo>
                    <a:pt x="45" y="31"/>
                  </a:lnTo>
                  <a:lnTo>
                    <a:pt x="46" y="34"/>
                  </a:lnTo>
                  <a:lnTo>
                    <a:pt x="47" y="40"/>
                  </a:lnTo>
                  <a:lnTo>
                    <a:pt x="47" y="45"/>
                  </a:lnTo>
                  <a:lnTo>
                    <a:pt x="46" y="52"/>
                  </a:lnTo>
                  <a:lnTo>
                    <a:pt x="46" y="57"/>
                  </a:lnTo>
                  <a:lnTo>
                    <a:pt x="48" y="62"/>
                  </a:lnTo>
                  <a:lnTo>
                    <a:pt x="49" y="66"/>
                  </a:lnTo>
                  <a:lnTo>
                    <a:pt x="51" y="70"/>
                  </a:lnTo>
                  <a:lnTo>
                    <a:pt x="55" y="75"/>
                  </a:lnTo>
                  <a:lnTo>
                    <a:pt x="59" y="77"/>
                  </a:lnTo>
                  <a:lnTo>
                    <a:pt x="63" y="81"/>
                  </a:lnTo>
                  <a:lnTo>
                    <a:pt x="67" y="83"/>
                  </a:lnTo>
                  <a:lnTo>
                    <a:pt x="72" y="83"/>
                  </a:lnTo>
                  <a:lnTo>
                    <a:pt x="77" y="81"/>
                  </a:lnTo>
                  <a:lnTo>
                    <a:pt x="82" y="82"/>
                  </a:lnTo>
                  <a:lnTo>
                    <a:pt x="88" y="81"/>
                  </a:lnTo>
                  <a:lnTo>
                    <a:pt x="92" y="82"/>
                  </a:lnTo>
                </a:path>
              </a:pathLst>
            </a:custGeom>
            <a:noFill/>
            <a:ln w="25400" cap="rnd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5" name="Freeform 85"/>
            <p:cNvSpPr>
              <a:spLocks/>
            </p:cNvSpPr>
            <p:nvPr/>
          </p:nvSpPr>
          <p:spPr bwMode="auto">
            <a:xfrm>
              <a:off x="4458" y="1392"/>
              <a:ext cx="92" cy="84"/>
            </a:xfrm>
            <a:custGeom>
              <a:avLst/>
              <a:gdLst>
                <a:gd name="T0" fmla="*/ 0 w 92"/>
                <a:gd name="T1" fmla="*/ 1 h 84"/>
                <a:gd name="T2" fmla="*/ 6 w 92"/>
                <a:gd name="T3" fmla="*/ 0 h 84"/>
                <a:gd name="T4" fmla="*/ 11 w 92"/>
                <a:gd name="T5" fmla="*/ 0 h 84"/>
                <a:gd name="T6" fmla="*/ 18 w 92"/>
                <a:gd name="T7" fmla="*/ 1 h 84"/>
                <a:gd name="T8" fmla="*/ 23 w 92"/>
                <a:gd name="T9" fmla="*/ 1 h 84"/>
                <a:gd name="T10" fmla="*/ 28 w 92"/>
                <a:gd name="T11" fmla="*/ 3 h 84"/>
                <a:gd name="T12" fmla="*/ 31 w 92"/>
                <a:gd name="T13" fmla="*/ 7 h 84"/>
                <a:gd name="T14" fmla="*/ 33 w 92"/>
                <a:gd name="T15" fmla="*/ 10 h 84"/>
                <a:gd name="T16" fmla="*/ 38 w 92"/>
                <a:gd name="T17" fmla="*/ 13 h 84"/>
                <a:gd name="T18" fmla="*/ 40 w 92"/>
                <a:gd name="T19" fmla="*/ 16 h 84"/>
                <a:gd name="T20" fmla="*/ 42 w 92"/>
                <a:gd name="T21" fmla="*/ 21 h 84"/>
                <a:gd name="T22" fmla="*/ 43 w 92"/>
                <a:gd name="T23" fmla="*/ 25 h 84"/>
                <a:gd name="T24" fmla="*/ 44 w 92"/>
                <a:gd name="T25" fmla="*/ 30 h 84"/>
                <a:gd name="T26" fmla="*/ 46 w 92"/>
                <a:gd name="T27" fmla="*/ 34 h 84"/>
                <a:gd name="T28" fmla="*/ 47 w 92"/>
                <a:gd name="T29" fmla="*/ 40 h 84"/>
                <a:gd name="T30" fmla="*/ 46 w 92"/>
                <a:gd name="T31" fmla="*/ 45 h 84"/>
                <a:gd name="T32" fmla="*/ 45 w 92"/>
                <a:gd name="T33" fmla="*/ 52 h 84"/>
                <a:gd name="T34" fmla="*/ 45 w 92"/>
                <a:gd name="T35" fmla="*/ 57 h 84"/>
                <a:gd name="T36" fmla="*/ 47 w 92"/>
                <a:gd name="T37" fmla="*/ 62 h 84"/>
                <a:gd name="T38" fmla="*/ 48 w 92"/>
                <a:gd name="T39" fmla="*/ 66 h 84"/>
                <a:gd name="T40" fmla="*/ 51 w 92"/>
                <a:gd name="T41" fmla="*/ 70 h 84"/>
                <a:gd name="T42" fmla="*/ 55 w 92"/>
                <a:gd name="T43" fmla="*/ 75 h 84"/>
                <a:gd name="T44" fmla="*/ 59 w 92"/>
                <a:gd name="T45" fmla="*/ 77 h 84"/>
                <a:gd name="T46" fmla="*/ 62 w 92"/>
                <a:gd name="T47" fmla="*/ 80 h 84"/>
                <a:gd name="T48" fmla="*/ 66 w 92"/>
                <a:gd name="T49" fmla="*/ 83 h 84"/>
                <a:gd name="T50" fmla="*/ 71 w 92"/>
                <a:gd name="T51" fmla="*/ 83 h 84"/>
                <a:gd name="T52" fmla="*/ 76 w 92"/>
                <a:gd name="T53" fmla="*/ 81 h 84"/>
                <a:gd name="T54" fmla="*/ 81 w 92"/>
                <a:gd name="T55" fmla="*/ 81 h 84"/>
                <a:gd name="T56" fmla="*/ 87 w 92"/>
                <a:gd name="T57" fmla="*/ 81 h 84"/>
                <a:gd name="T58" fmla="*/ 91 w 92"/>
                <a:gd name="T5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84">
                  <a:moveTo>
                    <a:pt x="0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8" y="13"/>
                  </a:lnTo>
                  <a:lnTo>
                    <a:pt x="40" y="16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6" y="34"/>
                  </a:lnTo>
                  <a:lnTo>
                    <a:pt x="47" y="40"/>
                  </a:lnTo>
                  <a:lnTo>
                    <a:pt x="46" y="45"/>
                  </a:lnTo>
                  <a:lnTo>
                    <a:pt x="45" y="52"/>
                  </a:lnTo>
                  <a:lnTo>
                    <a:pt x="45" y="57"/>
                  </a:lnTo>
                  <a:lnTo>
                    <a:pt x="47" y="62"/>
                  </a:lnTo>
                  <a:lnTo>
                    <a:pt x="48" y="66"/>
                  </a:lnTo>
                  <a:lnTo>
                    <a:pt x="51" y="70"/>
                  </a:lnTo>
                  <a:lnTo>
                    <a:pt x="55" y="75"/>
                  </a:lnTo>
                  <a:lnTo>
                    <a:pt x="59" y="77"/>
                  </a:lnTo>
                  <a:lnTo>
                    <a:pt x="62" y="80"/>
                  </a:lnTo>
                  <a:lnTo>
                    <a:pt x="66" y="83"/>
                  </a:lnTo>
                  <a:lnTo>
                    <a:pt x="71" y="83"/>
                  </a:lnTo>
                  <a:lnTo>
                    <a:pt x="76" y="81"/>
                  </a:lnTo>
                  <a:lnTo>
                    <a:pt x="81" y="81"/>
                  </a:lnTo>
                  <a:lnTo>
                    <a:pt x="87" y="81"/>
                  </a:lnTo>
                  <a:lnTo>
                    <a:pt x="91" y="82"/>
                  </a:lnTo>
                </a:path>
              </a:pathLst>
            </a:custGeom>
            <a:noFill/>
            <a:ln w="25400" cap="rnd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26" name="Oval 86"/>
          <p:cNvSpPr>
            <a:spLocks noChangeArrowheads="1"/>
          </p:cNvSpPr>
          <p:nvPr/>
        </p:nvSpPr>
        <p:spPr bwMode="auto">
          <a:xfrm>
            <a:off x="8207375" y="4968875"/>
            <a:ext cx="184150" cy="1285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7" name="Rectangle 87"/>
          <p:cNvSpPr>
            <a:spLocks noChangeArrowheads="1"/>
          </p:cNvSpPr>
          <p:nvPr/>
        </p:nvSpPr>
        <p:spPr bwMode="auto">
          <a:xfrm>
            <a:off x="7991475" y="45466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0">
                <a:solidFill>
                  <a:srgbClr val="000000"/>
                </a:solidFill>
                <a:latin typeface="Univers 57 Condensed" pitchFamily="34" charset="0"/>
              </a:rPr>
              <a:t>Fire</a:t>
            </a:r>
            <a:r>
              <a:rPr lang="en-US" altLang="en-US" sz="2400">
                <a:solidFill>
                  <a:srgbClr val="000000"/>
                </a:solidFill>
                <a:latin typeface="Univers 57 Condensed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Univers 57 Condensed" pitchFamily="34" charset="0"/>
            </a:endParaRPr>
          </a:p>
        </p:txBody>
      </p:sp>
      <p:sp>
        <p:nvSpPr>
          <p:cNvPr id="61528" name="Line 88"/>
          <p:cNvSpPr>
            <a:spLocks noChangeShapeType="1"/>
          </p:cNvSpPr>
          <p:nvPr/>
        </p:nvSpPr>
        <p:spPr bwMode="auto">
          <a:xfrm>
            <a:off x="7548563" y="5072063"/>
            <a:ext cx="0" cy="7508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9" name="Rectangle 89"/>
          <p:cNvSpPr>
            <a:spLocks noChangeArrowheads="1"/>
          </p:cNvSpPr>
          <p:nvPr/>
        </p:nvSpPr>
        <p:spPr bwMode="auto">
          <a:xfrm>
            <a:off x="6742113" y="5446713"/>
            <a:ext cx="779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5 min </a:t>
            </a:r>
          </a:p>
          <a:p>
            <a:pPr algn="ctr"/>
            <a:endParaRPr lang="en-US" altLang="en-US" sz="1200" i="1">
              <a:solidFill>
                <a:srgbClr val="000000"/>
              </a:solidFill>
              <a:latin typeface="Univers 57 Condensed" pitchFamily="34" charset="0"/>
            </a:endParaRPr>
          </a:p>
        </p:txBody>
      </p:sp>
      <p:sp>
        <p:nvSpPr>
          <p:cNvPr id="61530" name="Line 90"/>
          <p:cNvSpPr>
            <a:spLocks noChangeShapeType="1"/>
          </p:cNvSpPr>
          <p:nvPr/>
        </p:nvSpPr>
        <p:spPr bwMode="auto">
          <a:xfrm flipV="1">
            <a:off x="7202488" y="5037138"/>
            <a:ext cx="366712" cy="16510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1" name="Line 91"/>
          <p:cNvSpPr>
            <a:spLocks noChangeShapeType="1"/>
          </p:cNvSpPr>
          <p:nvPr/>
        </p:nvSpPr>
        <p:spPr bwMode="auto">
          <a:xfrm>
            <a:off x="7573963" y="5045075"/>
            <a:ext cx="638175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2" name="Line 92"/>
          <p:cNvSpPr>
            <a:spLocks noChangeShapeType="1"/>
          </p:cNvSpPr>
          <p:nvPr/>
        </p:nvSpPr>
        <p:spPr bwMode="auto">
          <a:xfrm>
            <a:off x="6669088" y="5505450"/>
            <a:ext cx="0" cy="3127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3" name="Line 93"/>
          <p:cNvSpPr>
            <a:spLocks noChangeShapeType="1"/>
          </p:cNvSpPr>
          <p:nvPr/>
        </p:nvSpPr>
        <p:spPr bwMode="auto">
          <a:xfrm>
            <a:off x="6704013" y="5761038"/>
            <a:ext cx="812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4" name="Line 94"/>
          <p:cNvSpPr>
            <a:spLocks noChangeShapeType="1"/>
          </p:cNvSpPr>
          <p:nvPr/>
        </p:nvSpPr>
        <p:spPr bwMode="auto">
          <a:xfrm>
            <a:off x="8277225" y="5130800"/>
            <a:ext cx="0" cy="7223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5" name="Line 95"/>
          <p:cNvSpPr>
            <a:spLocks noChangeShapeType="1"/>
          </p:cNvSpPr>
          <p:nvPr/>
        </p:nvSpPr>
        <p:spPr bwMode="auto">
          <a:xfrm>
            <a:off x="7594600" y="5768975"/>
            <a:ext cx="6492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6" name="Rectangle 96"/>
          <p:cNvSpPr>
            <a:spLocks noChangeArrowheads="1"/>
          </p:cNvSpPr>
          <p:nvPr/>
        </p:nvSpPr>
        <p:spPr bwMode="auto">
          <a:xfrm>
            <a:off x="7593013" y="5421313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0">
                <a:solidFill>
                  <a:srgbClr val="000000"/>
                </a:solidFill>
                <a:latin typeface="Univers 57 Condensed" pitchFamily="34" charset="0"/>
              </a:rPr>
              <a:t>2 min</a:t>
            </a:r>
            <a:endParaRPr lang="en-US" altLang="en-US" sz="1200" i="1">
              <a:solidFill>
                <a:srgbClr val="000000"/>
              </a:solidFill>
              <a:latin typeface="Univers 57 Condensed" pitchFamily="34" charset="0"/>
            </a:endParaRPr>
          </a:p>
        </p:txBody>
      </p:sp>
      <p:sp>
        <p:nvSpPr>
          <p:cNvPr id="61537" name="Line 97"/>
          <p:cNvSpPr>
            <a:spLocks noChangeShapeType="1"/>
          </p:cNvSpPr>
          <p:nvPr/>
        </p:nvSpPr>
        <p:spPr bwMode="auto">
          <a:xfrm>
            <a:off x="6559550" y="4973638"/>
            <a:ext cx="296863" cy="2270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7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Univers 57 Condensed"/>
        <a:ea typeface=""/>
        <a:cs typeface=""/>
      </a:majorFont>
      <a:minorFont>
        <a:latin typeface="Univers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Univers 57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Univers 57 Condensed" pitchFamily="34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HOSTNAME%">AMARTIN-SGR.DIR.slb.com</XMLData>
</file>

<file path=customXml/item2.xml><?xml version="1.0" encoding="utf-8"?>
<XMLData TextToDisplay="%USERNAME%">martin17</XMLData>
</file>

<file path=customXml/item3.xml><?xml version="1.0" encoding="utf-8"?>
<XMLData TextToDisplay="%EMAILADDRESS%">martin17@slb.com</XMLData>
</file>

<file path=customXml/item4.xml><?xml version="1.0" encoding="utf-8"?>
<XMLData TextToDisplay="%DOCUMENTGUID%">{00000000-0000-0000-0000-000000000000}</XMLData>
</file>

<file path=customXml/item5.xml><?xml version="1.0" encoding="utf-8"?>
<XMLData TextToDisplay="%CLASSIFICATIONDATETIME%">09:30 18/05/2015</XMLData>
</file>

<file path=customXml/item6.xml><?xml version="1.0" encoding="utf-8"?>
<XMLData TextToDisplay="RightsWATCHMark">8|SCHLUMBERGER-EXT-Public|{00000000-0000-0000-0000-000000000000}</XMLData>
</file>

<file path=customXml/itemProps1.xml><?xml version="1.0" encoding="utf-8"?>
<ds:datastoreItem xmlns:ds="http://schemas.openxmlformats.org/officeDocument/2006/customXml" ds:itemID="{C306D0F9-F72F-4EF2-AAC6-2736523B9816}">
  <ds:schemaRefs/>
</ds:datastoreItem>
</file>

<file path=customXml/itemProps2.xml><?xml version="1.0" encoding="utf-8"?>
<ds:datastoreItem xmlns:ds="http://schemas.openxmlformats.org/officeDocument/2006/customXml" ds:itemID="{29C642F1-6411-40BD-8588-3786C228B932}">
  <ds:schemaRefs/>
</ds:datastoreItem>
</file>

<file path=customXml/itemProps3.xml><?xml version="1.0" encoding="utf-8"?>
<ds:datastoreItem xmlns:ds="http://schemas.openxmlformats.org/officeDocument/2006/customXml" ds:itemID="{15E356A1-94B6-4427-A536-FBEF5AF9A822}">
  <ds:schemaRefs/>
</ds:datastoreItem>
</file>

<file path=customXml/itemProps4.xml><?xml version="1.0" encoding="utf-8"?>
<ds:datastoreItem xmlns:ds="http://schemas.openxmlformats.org/officeDocument/2006/customXml" ds:itemID="{909C6999-D182-4BF3-81E6-918857243192}">
  <ds:schemaRefs/>
</ds:datastoreItem>
</file>

<file path=customXml/itemProps5.xml><?xml version="1.0" encoding="utf-8"?>
<ds:datastoreItem xmlns:ds="http://schemas.openxmlformats.org/officeDocument/2006/customXml" ds:itemID="{FDF9FE39-1F29-4A71-A3AD-41D94BE02E12}">
  <ds:schemaRefs/>
</ds:datastoreItem>
</file>

<file path=customXml/itemProps6.xml><?xml version="1.0" encoding="utf-8"?>
<ds:datastoreItem xmlns:ds="http://schemas.openxmlformats.org/officeDocument/2006/customXml" ds:itemID="{D2715DF9-455F-4E3F-8779-4F195F0A291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12365</TotalTime>
  <Words>559</Words>
  <Application>Microsoft Office PowerPoint</Application>
  <PresentationFormat>On-screen Show (4:3)</PresentationFormat>
  <Paragraphs>196</Paragraphs>
  <Slides>23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Modern Slickline Perforating Applications in the North Sea</vt:lpstr>
      <vt:lpstr>Agenda</vt:lpstr>
      <vt:lpstr>Introduction </vt:lpstr>
      <vt:lpstr>Slickline Benefits and Limitations</vt:lpstr>
      <vt:lpstr>Historical Slickline Perforating</vt:lpstr>
      <vt:lpstr>SL Depth Control</vt:lpstr>
      <vt:lpstr>Slickline Controlled Systems </vt:lpstr>
      <vt:lpstr>PowerPoint Presentation</vt:lpstr>
      <vt:lpstr>PowerPoint Presentation</vt:lpstr>
      <vt:lpstr>Early North Sea Applications</vt:lpstr>
      <vt:lpstr>Recent Example—Offline HT Well</vt:lpstr>
      <vt:lpstr>Real-Time </vt:lpstr>
      <vt:lpstr>Real-Time Shot Detection</vt:lpstr>
      <vt:lpstr>Real-Time Slickline</vt:lpstr>
      <vt:lpstr>Real-Time Slickline</vt:lpstr>
      <vt:lpstr>Real-Time Data</vt:lpstr>
      <vt:lpstr>Real-Time Example</vt:lpstr>
      <vt:lpstr>Well Abandonment </vt:lpstr>
      <vt:lpstr>Typical North Sea Abandonment</vt:lpstr>
      <vt:lpstr>Slickline Work</vt:lpstr>
      <vt:lpstr>Tubing Punched</vt:lpstr>
      <vt:lpstr>PowerPoint Presentation</vt:lpstr>
      <vt:lpstr>Perforating</vt:lpstr>
    </vt:vector>
  </TitlesOfParts>
  <Company>Schlumberger Oilfield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(42 pt Univers 57 Condensed)</dc:title>
  <dc:creator>Amy Green</dc:creator>
  <cp:keywords>SLB-Confidential,</cp:keywords>
  <cp:lastModifiedBy>Erle P. Halliburton</cp:lastModifiedBy>
  <cp:revision>440</cp:revision>
  <dcterms:created xsi:type="dcterms:W3CDTF">1999-06-18T19:56:26Z</dcterms:created>
  <dcterms:modified xsi:type="dcterms:W3CDTF">2015-05-20T05:29:43Z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-level">
    <vt:lpwstr>SLB-Confidential</vt:lpwstr>
  </property>
  <property fmtid="{D5CDD505-2E9C-101B-9397-08002B2CF9AE}" pid="3" name="classification-date">
    <vt:lpwstr>25/04/2008</vt:lpwstr>
  </property>
  <property fmtid="{D5CDD505-2E9C-101B-9397-08002B2CF9AE}" pid="4" name="classification-version">
    <vt:lpwstr>Version 3.9.2</vt:lpwstr>
  </property>
  <property fmtid="{D5CDD505-2E9C-101B-9397-08002B2CF9AE}" pid="5" name="RightsWATCHMark">
    <vt:lpwstr>8|SCHLUMBERGER-EXT-Public|{00000000-0000-0000-0000-000000000000}</vt:lpwstr>
  </property>
</Properties>
</file>