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711" r:id="rId2"/>
    <p:sldMasterId id="2147483719" r:id="rId3"/>
  </p:sldMasterIdLst>
  <p:notesMasterIdLst>
    <p:notesMasterId r:id="rId60"/>
  </p:notesMasterIdLst>
  <p:sldIdLst>
    <p:sldId id="256" r:id="rId4"/>
    <p:sldId id="257" r:id="rId5"/>
    <p:sldId id="287" r:id="rId6"/>
    <p:sldId id="303" r:id="rId7"/>
    <p:sldId id="290" r:id="rId8"/>
    <p:sldId id="289" r:id="rId9"/>
    <p:sldId id="350" r:id="rId10"/>
    <p:sldId id="304" r:id="rId11"/>
    <p:sldId id="297" r:id="rId12"/>
    <p:sldId id="298" r:id="rId13"/>
    <p:sldId id="299" r:id="rId14"/>
    <p:sldId id="300" r:id="rId15"/>
    <p:sldId id="301" r:id="rId16"/>
    <p:sldId id="306" r:id="rId17"/>
    <p:sldId id="302" r:id="rId18"/>
    <p:sldId id="307" r:id="rId19"/>
    <p:sldId id="308" r:id="rId20"/>
    <p:sldId id="309" r:id="rId21"/>
    <p:sldId id="310" r:id="rId22"/>
    <p:sldId id="311" r:id="rId23"/>
    <p:sldId id="312" r:id="rId24"/>
    <p:sldId id="313" r:id="rId25"/>
    <p:sldId id="314" r:id="rId26"/>
    <p:sldId id="315" r:id="rId27"/>
    <p:sldId id="316" r:id="rId28"/>
    <p:sldId id="317" r:id="rId29"/>
    <p:sldId id="319" r:id="rId30"/>
    <p:sldId id="320" r:id="rId31"/>
    <p:sldId id="321" r:id="rId32"/>
    <p:sldId id="322" r:id="rId33"/>
    <p:sldId id="323" r:id="rId34"/>
    <p:sldId id="324" r:id="rId35"/>
    <p:sldId id="325" r:id="rId36"/>
    <p:sldId id="327" r:id="rId37"/>
    <p:sldId id="326" r:id="rId38"/>
    <p:sldId id="286" r:id="rId39"/>
    <p:sldId id="343" r:id="rId40"/>
    <p:sldId id="344" r:id="rId41"/>
    <p:sldId id="345" r:id="rId42"/>
    <p:sldId id="346" r:id="rId43"/>
    <p:sldId id="347" r:id="rId44"/>
    <p:sldId id="348" r:id="rId45"/>
    <p:sldId id="349" r:id="rId46"/>
    <p:sldId id="293" r:id="rId47"/>
    <p:sldId id="294" r:id="rId48"/>
    <p:sldId id="295" r:id="rId49"/>
    <p:sldId id="296" r:id="rId50"/>
    <p:sldId id="334" r:id="rId51"/>
    <p:sldId id="335" r:id="rId52"/>
    <p:sldId id="336" r:id="rId53"/>
    <p:sldId id="337" r:id="rId54"/>
    <p:sldId id="338" r:id="rId55"/>
    <p:sldId id="339" r:id="rId56"/>
    <p:sldId id="340" r:id="rId57"/>
    <p:sldId id="341" r:id="rId58"/>
    <p:sldId id="342" r:id="rId5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00FF00"/>
    <a:srgbClr val="2367AE"/>
    <a:srgbClr val="5B83F3"/>
    <a:srgbClr val="7070F8"/>
    <a:srgbClr val="3568DB"/>
    <a:srgbClr val="255AD1"/>
    <a:srgbClr val="6066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5" d="100"/>
          <a:sy n="95" d="100"/>
        </p:scale>
        <p:origin x="-1902" y="-5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B3126441-7641-4A72-9472-15DB8DF76E81}" type="datetimeFigureOut">
              <a:rPr lang="en-US"/>
              <a:pPr>
                <a:defRPr/>
              </a:pPr>
              <a:t>11/8/2012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4B6F9E2C-F022-4A10-89C6-27F0111430B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9985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4800600" y="381000"/>
            <a:ext cx="37290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rPr>
              <a:t>	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rPr>
              <a:t>2012 European</a:t>
            </a:r>
            <a:r>
              <a:rPr lang="en-US" sz="2400" b="1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rPr>
              <a:t> and </a:t>
            </a:r>
          </a:p>
          <a:p>
            <a:pPr algn="l">
              <a:defRPr/>
            </a:pPr>
            <a:r>
              <a:rPr lang="en-US" sz="2400" b="1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rPr>
              <a:t>	West-African</a:t>
            </a:r>
            <a:endParaRPr lang="en-US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itchFamily="34" charset="0"/>
            </a:endParaRPr>
          </a:p>
          <a:p>
            <a:pPr algn="l">
              <a:defRPr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rPr>
              <a:t>	Perforating</a:t>
            </a:r>
            <a:r>
              <a:rPr lang="en-US" sz="2400" b="1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rPr>
              <a:t> Symposium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itchFamily="34" charset="0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339975"/>
            <a:ext cx="7772400" cy="1470025"/>
          </a:xfrm>
        </p:spPr>
        <p:txBody>
          <a:bodyPr/>
          <a:lstStyle>
            <a:lvl1pPr>
              <a:defRPr b="0"/>
            </a:lvl1pPr>
          </a:lstStyle>
          <a:p>
            <a:r>
              <a:rPr lang="en-US" dirty="0"/>
              <a:t>&lt;&lt; TITLE&gt;&gt;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400" b="0"/>
            </a:lvl1pPr>
          </a:lstStyle>
          <a:p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2338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457200" y="1066800"/>
            <a:ext cx="8229600" cy="1588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3AF9E5-83B9-499D-B389-BA1BCBF6116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319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188FD0-7200-44D4-A240-DBE2779C918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7056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GEODynamics Perforation Design and Field Performance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84C56CF6-7589-42F9-8209-131F5B49CBBA}" type="slidenum">
              <a:rPr lang="en-US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14099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105400"/>
          </a:xfrm>
        </p:spPr>
        <p:txBody>
          <a:bodyPr/>
          <a:lstStyle>
            <a:lvl1pPr>
              <a:buClr>
                <a:srgbClr val="4B08A1"/>
              </a:buClr>
              <a:buFont typeface="Wingdings" pitchFamily="2" charset="2"/>
              <a:buChar char="§"/>
              <a:defRPr/>
            </a:lvl1pPr>
            <a:lvl2pPr>
              <a:buClr>
                <a:srgbClr val="00CC00"/>
              </a:buClr>
              <a:buFont typeface="Arial" pitchFamily="34" charset="0"/>
              <a:buChar char="•"/>
              <a:defRPr>
                <a:solidFill>
                  <a:srgbClr val="4B08A1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914400"/>
            <a:ext cx="9144000" cy="0"/>
          </a:xfrm>
          <a:prstGeom prst="line">
            <a:avLst/>
          </a:prstGeom>
          <a:ln w="38100">
            <a:solidFill>
              <a:srgbClr val="4B08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83219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GEODynamics Perforation Design and Field Performance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84C56CF6-7589-42F9-8209-131F5B49CBBA}" type="slidenum">
              <a:rPr lang="en-US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49539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GEODynamics Perforation Design and Field Performance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84C56CF6-7589-42F9-8209-131F5B49CBBA}" type="slidenum">
              <a:rPr lang="en-US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09268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GEODynamics Perforation Design and Field Performance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84C56CF6-7589-42F9-8209-131F5B49CBBA}" type="slidenum">
              <a:rPr lang="en-US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99777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914400"/>
            <a:ext cx="9144000" cy="0"/>
          </a:xfrm>
          <a:prstGeom prst="line">
            <a:avLst/>
          </a:prstGeom>
          <a:ln w="38100">
            <a:solidFill>
              <a:srgbClr val="4B08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55011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01429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4800600" y="381000"/>
            <a:ext cx="372903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rPr>
              <a:t>	Society </a:t>
            </a: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rPr>
              <a:t>of Petroleum Engineers</a:t>
            </a:r>
          </a:p>
          <a:p>
            <a:pPr>
              <a:defRPr/>
            </a:pP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rPr>
              <a:t>	9</a:t>
            </a:r>
            <a:r>
              <a:rPr lang="en-US" sz="2400" b="1" baseline="30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rPr>
              <a:t>th</a:t>
            </a: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rPr>
              <a:t> European</a:t>
            </a: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itchFamily="34" charset="0"/>
            </a:endParaRPr>
          </a:p>
          <a:p>
            <a:pPr>
              <a:defRPr/>
            </a:pP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rPr>
              <a:t>	Formation Damage </a:t>
            </a:r>
          </a:p>
          <a:p>
            <a:pPr>
              <a:defRPr/>
            </a:pPr>
            <a:r>
              <a:rPr 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itchFamily="34" charset="0"/>
              </a:rPr>
              <a:t>	Conference</a:t>
            </a: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itchFamily="34" charset="0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339975"/>
            <a:ext cx="7772400" cy="1470025"/>
          </a:xfrm>
        </p:spPr>
        <p:txBody>
          <a:bodyPr/>
          <a:lstStyle>
            <a:lvl1pPr>
              <a:defRPr b="0"/>
            </a:lvl1pPr>
          </a:lstStyle>
          <a:p>
            <a:r>
              <a:rPr lang="en-US" dirty="0"/>
              <a:t>&lt;&lt; TITLE&gt;&gt;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400" b="0"/>
            </a:lvl1pPr>
          </a:lstStyle>
          <a:p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3681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457200" y="1066800"/>
            <a:ext cx="8229600" cy="1588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49EDCE-BA9D-4442-A1BE-8B49385DE66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332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457200" y="1066800"/>
            <a:ext cx="8229600" cy="1588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49EDCE-BA9D-4442-A1BE-8B49385DE66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715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D4B5F-1450-4C68-B262-C23E55CC819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3697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457200" y="1066800"/>
            <a:ext cx="8229600" cy="1588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6978A-700A-4690-A8A4-96A5ABDFB69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7664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457200" y="1066800"/>
            <a:ext cx="8229600" cy="1588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FE65B-95F0-4B9E-BC8C-D3661D89F5A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3848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457200" y="1066800"/>
            <a:ext cx="8229600" cy="1588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8B7FA4-3C35-45C7-BA00-6102D6588A8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7850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5564E9-7145-4192-A45A-59DA96F2C60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7825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FAF3C5-AFF2-466D-AA29-19B27CAD7E3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3137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A30DE5-9162-4CB9-870C-9D4DD20C667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8452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457200" y="1066800"/>
            <a:ext cx="8229600" cy="1588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3AF9E5-83B9-499D-B389-BA1BCBF6116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70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188FD0-7200-44D4-A240-DBE2779C918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493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D4B5F-1450-4C68-B262-C23E55CC819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457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457200" y="1066800"/>
            <a:ext cx="8229600" cy="1588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6978A-700A-4690-A8A4-96A5ABDFB69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42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457200" y="1066800"/>
            <a:ext cx="8229600" cy="1588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FE65B-95F0-4B9E-BC8C-D3661D89F5A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559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457200" y="1066800"/>
            <a:ext cx="8229600" cy="1588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8B7FA4-3C35-45C7-BA00-6102D6588A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678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5564E9-7145-4192-A45A-59DA96F2C60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511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FAF3C5-AFF2-466D-AA29-19B27CAD7E3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776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A30DE5-9162-4CB9-870C-9D4DD20C667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250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&lt;&lt; TITLE&gt;&gt;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9600" cy="483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293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EEAD212-1837-42BA-A072-73157CCD7F9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381000" y="6257925"/>
            <a:ext cx="548489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chemeClr val="bg1"/>
                </a:solidFill>
                <a:latin typeface="Calibri" pitchFamily="34" charset="0"/>
              </a:rPr>
              <a:t>GEODynamics Perforation Design and Field Performance</a:t>
            </a:r>
            <a:endParaRPr lang="en-US" sz="1400" dirty="0">
              <a:solidFill>
                <a:schemeClr val="bg1"/>
              </a:solidFill>
              <a:latin typeface="Calibri" pitchFamily="34" charset="0"/>
            </a:endParaRPr>
          </a:p>
          <a:p>
            <a:pPr>
              <a:defRPr/>
            </a:pPr>
            <a:r>
              <a:rPr lang="en-US" sz="1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libri" pitchFamily="34" charset="0"/>
              </a:rPr>
              <a:t>7-9</a:t>
            </a:r>
            <a:r>
              <a:rPr lang="en-US" sz="1400" baseline="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libri" pitchFamily="34" charset="0"/>
              </a:rPr>
              <a:t> </a:t>
            </a:r>
            <a:r>
              <a:rPr lang="en-US" sz="1400" baseline="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libri" pitchFamily="34" charset="0"/>
              </a:rPr>
              <a:t>November, </a:t>
            </a:r>
            <a:r>
              <a:rPr lang="en-US" sz="1400" baseline="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libri" pitchFamily="34" charset="0"/>
              </a:rPr>
              <a:t>2012  European and West-African Perforating Symposium</a:t>
            </a:r>
            <a:endParaRPr lang="en-US" sz="1400" dirty="0">
              <a:solidFill>
                <a:schemeClr val="accent6">
                  <a:lumMod val="20000"/>
                  <a:lumOff val="80000"/>
                </a:schemeClr>
              </a:solidFill>
              <a:latin typeface="Calibri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0" r:id="rId3"/>
    <p:sldLayoutId id="2147483707" r:id="rId4"/>
    <p:sldLayoutId id="2147483708" r:id="rId5"/>
    <p:sldLayoutId id="2147483709" r:id="rId6"/>
    <p:sldLayoutId id="2147483701" r:id="rId7"/>
    <p:sldLayoutId id="2147483702" r:id="rId8"/>
    <p:sldLayoutId id="2147483703" r:id="rId9"/>
    <p:sldLayoutId id="2147483710" r:id="rId10"/>
    <p:sldLayoutId id="2147483704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Calibri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>
          <a:solidFill>
            <a:srgbClr val="FFFF00"/>
          </a:solidFill>
          <a:latin typeface="Arial Rounded MT Bold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>
          <a:solidFill>
            <a:srgbClr val="FFFF00"/>
          </a:solidFill>
          <a:latin typeface="Arial Rounded MT Bold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>
          <a:solidFill>
            <a:srgbClr val="FFFF00"/>
          </a:solidFill>
          <a:latin typeface="Arial Rounded MT Bold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>
          <a:solidFill>
            <a:srgbClr val="FFFF00"/>
          </a:solidFill>
          <a:latin typeface="Arial Rounded MT Bold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3200">
          <a:solidFill>
            <a:schemeClr val="bg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rgbClr val="66FF33"/>
          </a:solidFill>
          <a:latin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99"/>
          </a:solidFill>
          <a:latin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FFFF99"/>
          </a:solidFill>
          <a:latin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rgbClr val="FFFF99"/>
          </a:solidFill>
          <a:latin typeface="Calibr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rgbClr val="FFFF99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53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&lt;&lt; TITLE&gt;&gt;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9600" cy="483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293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EEAD212-1837-42BA-A072-73157CCD7F9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381000" y="6257925"/>
            <a:ext cx="460061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FFFFFF"/>
                </a:solidFill>
                <a:latin typeface="Calibri" pitchFamily="34" charset="0"/>
              </a:rPr>
              <a:t>SPE </a:t>
            </a:r>
            <a:r>
              <a:rPr lang="en-US" sz="1400" dirty="0" smtClean="0">
                <a:solidFill>
                  <a:srgbClr val="FFFFFF"/>
                </a:solidFill>
                <a:latin typeface="Calibri" pitchFamily="34" charset="0"/>
              </a:rPr>
              <a:t>1144167  </a:t>
            </a:r>
            <a:r>
              <a:rPr lang="en-US" sz="1400" dirty="0">
                <a:solidFill>
                  <a:srgbClr val="FFFFFF"/>
                </a:solidFill>
                <a:latin typeface="Calibri" pitchFamily="34" charset="0"/>
              </a:rPr>
              <a:t>-  </a:t>
            </a:r>
            <a:r>
              <a:rPr lang="en-US" sz="1400" dirty="0" smtClean="0">
                <a:solidFill>
                  <a:srgbClr val="FFFFFF"/>
                </a:solidFill>
                <a:latin typeface="Calibri" pitchFamily="34" charset="0"/>
              </a:rPr>
              <a:t>9</a:t>
            </a:r>
            <a:r>
              <a:rPr lang="en-US" sz="1400" baseline="30000" dirty="0" smtClean="0">
                <a:solidFill>
                  <a:srgbClr val="FFFFFF"/>
                </a:solidFill>
                <a:latin typeface="Calibri" pitchFamily="34" charset="0"/>
              </a:rPr>
              <a:t>th</a:t>
            </a:r>
            <a:r>
              <a:rPr lang="en-US" sz="1400" dirty="0" smtClean="0">
                <a:solidFill>
                  <a:srgbClr val="FFFFFF"/>
                </a:solidFill>
                <a:latin typeface="Calibri" pitchFamily="34" charset="0"/>
              </a:rPr>
              <a:t> European </a:t>
            </a:r>
            <a:r>
              <a:rPr lang="en-US" sz="1400" dirty="0">
                <a:solidFill>
                  <a:srgbClr val="FFFFFF"/>
                </a:solidFill>
                <a:latin typeface="Calibri" pitchFamily="34" charset="0"/>
              </a:rPr>
              <a:t>Formation Damage Conference</a:t>
            </a:r>
          </a:p>
          <a:p>
            <a:pPr>
              <a:defRPr/>
            </a:pPr>
            <a:r>
              <a:rPr lang="en-US" sz="1400" dirty="0" smtClean="0">
                <a:solidFill>
                  <a:srgbClr val="2D2D8A">
                    <a:lumMod val="20000"/>
                    <a:lumOff val="80000"/>
                  </a:srgbClr>
                </a:solidFill>
                <a:latin typeface="Calibri" pitchFamily="34" charset="0"/>
              </a:rPr>
              <a:t>7-10 June 2011, Noordwijk, The Netherlands</a:t>
            </a:r>
            <a:endParaRPr lang="en-US" sz="1400" dirty="0">
              <a:solidFill>
                <a:srgbClr val="2D2D8A">
                  <a:lumMod val="20000"/>
                  <a:lumOff val="80000"/>
                </a:srgbClr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914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Calibri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>
          <a:solidFill>
            <a:srgbClr val="FFFF00"/>
          </a:solidFill>
          <a:latin typeface="Arial Rounded MT Bold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>
          <a:solidFill>
            <a:srgbClr val="FFFF00"/>
          </a:solidFill>
          <a:latin typeface="Arial Rounded MT Bold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>
          <a:solidFill>
            <a:srgbClr val="FFFF00"/>
          </a:solidFill>
          <a:latin typeface="Arial Rounded MT Bold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>
          <a:solidFill>
            <a:srgbClr val="FFFF00"/>
          </a:solidFill>
          <a:latin typeface="Arial Rounded MT Bold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3200">
          <a:solidFill>
            <a:schemeClr val="bg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rgbClr val="66FF33"/>
          </a:solidFill>
          <a:latin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99"/>
          </a:solidFill>
          <a:latin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FFFF99"/>
          </a:solidFill>
          <a:latin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rgbClr val="FFFF99"/>
          </a:solidFill>
          <a:latin typeface="Calibr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rgbClr val="FFFF99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8001000" cy="2460625"/>
          </a:xfrm>
        </p:spPr>
        <p:txBody>
          <a:bodyPr/>
          <a:lstStyle/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dirty="0" smtClean="0">
                <a:solidFill>
                  <a:schemeClr val="bg1"/>
                </a:solidFill>
              </a:rPr>
              <a:t>SPE144167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/>
              <a:t>Evaluation </a:t>
            </a:r>
            <a:r>
              <a:rPr lang="en-US" dirty="0" smtClean="0"/>
              <a:t>and Design of Shaped Charge </a:t>
            </a:r>
            <a:r>
              <a:rPr lang="en-US" dirty="0" smtClean="0"/>
              <a:t>Perforators, and Translation to </a:t>
            </a:r>
            <a:r>
              <a:rPr lang="en-US" dirty="0" smtClean="0"/>
              <a:t>Field Applications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5257800"/>
            <a:ext cx="7543800" cy="914400"/>
          </a:xfrm>
        </p:spPr>
        <p:txBody>
          <a:bodyPr/>
          <a:lstStyle/>
          <a:p>
            <a:pPr algn="l" eaLnBrk="1" hangingPunct="1"/>
            <a:r>
              <a:rPr lang="en-US" dirty="0" smtClean="0"/>
              <a:t>J. Hardesty, </a:t>
            </a:r>
            <a:r>
              <a:rPr lang="en-US" dirty="0"/>
              <a:t>M.R.G. </a:t>
            </a:r>
            <a:r>
              <a:rPr lang="en-US" dirty="0" smtClean="0"/>
              <a:t>Bell, and N.G. Clark, GEODynamics, Inc.</a:t>
            </a:r>
          </a:p>
          <a:p>
            <a:pPr algn="l" eaLnBrk="1" hangingPunct="1"/>
            <a:r>
              <a:rPr lang="en-US" dirty="0" smtClean="0"/>
              <a:t>T. Zaleski and S. Bhakta, INGRAIN, Inc.</a:t>
            </a:r>
          </a:p>
          <a:p>
            <a:pPr algn="l" eaLnBrk="1" hangingPunct="1"/>
            <a:endParaRPr 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33401"/>
            <a:ext cx="2514600" cy="133869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Laboratory Evaluation:  Procedure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1295400"/>
            <a:ext cx="4114800" cy="4830763"/>
          </a:xfrm>
        </p:spPr>
        <p:txBody>
          <a:bodyPr/>
          <a:lstStyle/>
          <a:p>
            <a:r>
              <a:rPr lang="en-US" sz="2800" dirty="0"/>
              <a:t>Axial Flow Evaluation</a:t>
            </a:r>
          </a:p>
          <a:p>
            <a:r>
              <a:rPr lang="en-US" sz="2800" dirty="0" smtClean="0"/>
              <a:t>Minimal </a:t>
            </a:r>
            <a:r>
              <a:rPr lang="en-US" sz="2800" dirty="0"/>
              <a:t>Dynamic </a:t>
            </a:r>
            <a:r>
              <a:rPr lang="en-US" sz="2800" dirty="0" smtClean="0"/>
              <a:t>OB</a:t>
            </a:r>
          </a:p>
          <a:p>
            <a:r>
              <a:rPr lang="en-US" sz="2800" dirty="0" smtClean="0"/>
              <a:t>Production Ratio Flow Evaluation</a:t>
            </a:r>
          </a:p>
          <a:p>
            <a:r>
              <a:rPr lang="en-US" sz="2800" dirty="0" smtClean="0"/>
              <a:t>Perforations Measured and Targets Split</a:t>
            </a:r>
          </a:p>
          <a:p>
            <a:r>
              <a:rPr lang="en-US" sz="2800" dirty="0" smtClean="0"/>
              <a:t>Tunnels Unaltered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49EDCE-BA9D-4442-A1BE-8B49385DE66A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4" y="1447800"/>
            <a:ext cx="3556831" cy="449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4053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Laboratory Evaluation:  Berea Sandstone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1295400"/>
            <a:ext cx="4114800" cy="4830763"/>
          </a:xfrm>
        </p:spPr>
        <p:txBody>
          <a:bodyPr/>
          <a:lstStyle/>
          <a:p>
            <a:r>
              <a:rPr lang="en-US" sz="2800" dirty="0" smtClean="0"/>
              <a:t>15g HMX Conventional Baseline:  </a:t>
            </a:r>
          </a:p>
          <a:p>
            <a:r>
              <a:rPr lang="en-US" sz="2800" dirty="0" smtClean="0"/>
              <a:t>API RP 19B 35.1”</a:t>
            </a:r>
          </a:p>
          <a:p>
            <a:r>
              <a:rPr lang="en-US" sz="2800" dirty="0" smtClean="0"/>
              <a:t>Berea Sandstone</a:t>
            </a:r>
          </a:p>
          <a:p>
            <a:pPr lvl="1"/>
            <a:r>
              <a:rPr lang="en-US" sz="2000" dirty="0" smtClean="0"/>
              <a:t>100-150 mD</a:t>
            </a:r>
          </a:p>
          <a:p>
            <a:pPr lvl="1"/>
            <a:r>
              <a:rPr lang="en-US" sz="2000" dirty="0" smtClean="0"/>
              <a:t>19% porosity</a:t>
            </a:r>
          </a:p>
          <a:p>
            <a:pPr lvl="1"/>
            <a:r>
              <a:rPr lang="en-US" sz="2000" dirty="0" smtClean="0"/>
              <a:t>7000 psi UCS</a:t>
            </a:r>
          </a:p>
          <a:p>
            <a:r>
              <a:rPr lang="en-US" sz="2800" dirty="0" smtClean="0"/>
              <a:t>Typical Penetration:</a:t>
            </a:r>
          </a:p>
          <a:p>
            <a:pPr lvl="1"/>
            <a:r>
              <a:rPr lang="en-US" sz="2000" dirty="0" smtClean="0"/>
              <a:t>8-9 inches</a:t>
            </a:r>
          </a:p>
          <a:p>
            <a:pPr lvl="1"/>
            <a:r>
              <a:rPr lang="en-US" sz="2000" dirty="0" smtClean="0"/>
              <a:t>Insensitive to initial balance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49EDCE-BA9D-4442-A1BE-8B49385DE66A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4" y="1447800"/>
            <a:ext cx="3556831" cy="449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1626766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Laboratory Evaluation:  Berea Sandstone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1295400"/>
            <a:ext cx="4114800" cy="4830763"/>
          </a:xfrm>
        </p:spPr>
        <p:txBody>
          <a:bodyPr/>
          <a:lstStyle/>
          <a:p>
            <a:r>
              <a:rPr lang="en-US" sz="2800" dirty="0" smtClean="0"/>
              <a:t>15g HMX Reactive</a:t>
            </a:r>
          </a:p>
          <a:p>
            <a:r>
              <a:rPr lang="en-US" sz="2800" dirty="0" smtClean="0"/>
              <a:t>Reactive Component:</a:t>
            </a:r>
          </a:p>
          <a:p>
            <a:pPr lvl="1"/>
            <a:r>
              <a:rPr lang="en-US" sz="2000" dirty="0" smtClean="0"/>
              <a:t>Applies Radial Mechanical and Thermal Energy</a:t>
            </a:r>
          </a:p>
          <a:p>
            <a:pPr lvl="1"/>
            <a:r>
              <a:rPr lang="en-US" sz="2000" dirty="0" smtClean="0"/>
              <a:t>Prevents formation of wedged target pack</a:t>
            </a:r>
          </a:p>
          <a:p>
            <a:pPr lvl="1"/>
            <a:r>
              <a:rPr lang="en-US" sz="2000" dirty="0" smtClean="0"/>
              <a:t>Causes Clean up and Fractures</a:t>
            </a:r>
          </a:p>
          <a:p>
            <a:r>
              <a:rPr lang="en-US" sz="2800" dirty="0" smtClean="0"/>
              <a:t>Design Criteria:</a:t>
            </a:r>
          </a:p>
          <a:p>
            <a:pPr lvl="1"/>
            <a:r>
              <a:rPr lang="en-US" sz="2000" dirty="0" smtClean="0"/>
              <a:t>Equal or Better Penetration in 7K-10K UCS Sandstone</a:t>
            </a:r>
          </a:p>
          <a:p>
            <a:pPr lvl="1"/>
            <a:r>
              <a:rPr lang="en-US" sz="2000" dirty="0" smtClean="0"/>
              <a:t>Improved Geometry</a:t>
            </a:r>
          </a:p>
          <a:p>
            <a:pPr lvl="1"/>
            <a:r>
              <a:rPr lang="en-US" sz="2000" dirty="0" smtClean="0"/>
              <a:t>Improved Flow</a:t>
            </a:r>
          </a:p>
          <a:p>
            <a:pPr lvl="1"/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49EDCE-BA9D-4442-A1BE-8B49385DE66A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661" y="2212242"/>
            <a:ext cx="3661827" cy="382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1660178" y="2064594"/>
            <a:ext cx="0" cy="1503641"/>
          </a:xfrm>
          <a:prstGeom prst="line">
            <a:avLst/>
          </a:prstGeom>
          <a:ln w="28575">
            <a:solidFill>
              <a:srgbClr val="FFFF00"/>
            </a:solidFill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663354" y="2064594"/>
            <a:ext cx="609600" cy="1588"/>
          </a:xfrm>
          <a:prstGeom prst="line">
            <a:avLst/>
          </a:prstGeom>
          <a:ln w="28575">
            <a:solidFill>
              <a:srgbClr val="FFFF00"/>
            </a:solidFill>
            <a:tailEnd type="non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966566" y="1613736"/>
            <a:ext cx="2438400" cy="9223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rgbClr val="FFFF00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Liner material</a:t>
            </a:r>
          </a:p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modified to incorporate reactive materials</a:t>
            </a:r>
          </a:p>
        </p:txBody>
      </p:sp>
    </p:spTree>
    <p:extLst>
      <p:ext uri="{BB962C8B-B14F-4D97-AF65-F5344CB8AC3E}">
        <p14:creationId xmlns:p14="http://schemas.microsoft.com/office/powerpoint/2010/main" val="10469210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Berea Sandstone at Maximum Overbalance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49EDCE-BA9D-4442-A1BE-8B49385DE66A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1600"/>
            <a:ext cx="5029636" cy="2200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0"/>
            <a:ext cx="5029200" cy="214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6961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Berea Sandstone Flow Performance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49EDCE-BA9D-4442-A1BE-8B49385DE66A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52600"/>
            <a:ext cx="7620000" cy="34353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10010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Berea Sandstone Flow Performance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49EDCE-BA9D-4442-A1BE-8B49385DE66A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1295400"/>
            <a:ext cx="6622901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8179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Laboratory Evaluation:  Berea Sandstone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Flow Performance is 55% to 76% superior to the conventional charge at every balance condition.</a:t>
            </a:r>
          </a:p>
          <a:p>
            <a:r>
              <a:rPr lang="en-US" dirty="0" smtClean="0"/>
              <a:t>Reactive Charge at 1000 psi overbalance performed equivalently to the conventional charge at 500 psi underbalance.</a:t>
            </a:r>
          </a:p>
          <a:p>
            <a:r>
              <a:rPr lang="en-US" dirty="0" smtClean="0"/>
              <a:t>With slight underbalance, the reactive perforation tunnel flow performance surpasses 1.0 Production Ratio.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49EDCE-BA9D-4442-A1BE-8B49385DE66A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29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Evaluation:  High Perm Sandstone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1295400"/>
            <a:ext cx="4114800" cy="4830763"/>
          </a:xfrm>
        </p:spPr>
        <p:txBody>
          <a:bodyPr/>
          <a:lstStyle/>
          <a:p>
            <a:r>
              <a:rPr lang="en-US" sz="2800" dirty="0" smtClean="0"/>
              <a:t>15g HMX Conventional Baseline:  </a:t>
            </a:r>
          </a:p>
          <a:p>
            <a:r>
              <a:rPr lang="en-US" sz="2800" dirty="0" smtClean="0"/>
              <a:t>API RP 19B: 35.1”</a:t>
            </a:r>
          </a:p>
          <a:p>
            <a:r>
              <a:rPr lang="en-US" sz="2800" dirty="0" smtClean="0"/>
              <a:t>Castlegate Sandstone</a:t>
            </a:r>
          </a:p>
          <a:p>
            <a:pPr lvl="1"/>
            <a:r>
              <a:rPr lang="en-US" sz="2000" dirty="0" smtClean="0"/>
              <a:t>700-900 mD</a:t>
            </a:r>
          </a:p>
          <a:p>
            <a:pPr lvl="1"/>
            <a:r>
              <a:rPr lang="en-US" sz="2000" dirty="0" smtClean="0"/>
              <a:t>20-21% porosity</a:t>
            </a:r>
          </a:p>
          <a:p>
            <a:pPr lvl="1"/>
            <a:r>
              <a:rPr lang="en-US" sz="2000" dirty="0" smtClean="0"/>
              <a:t>Less than 5000 psi UCS</a:t>
            </a:r>
          </a:p>
          <a:p>
            <a:r>
              <a:rPr lang="en-US" sz="2800" dirty="0" smtClean="0"/>
              <a:t>Typical Penetration:</a:t>
            </a:r>
          </a:p>
          <a:p>
            <a:pPr lvl="1"/>
            <a:r>
              <a:rPr lang="en-US" sz="2000" dirty="0" smtClean="0"/>
              <a:t>10-13 inches</a:t>
            </a:r>
          </a:p>
          <a:p>
            <a:pPr lvl="1"/>
            <a:r>
              <a:rPr lang="en-US" sz="2000" dirty="0" smtClean="0"/>
              <a:t>Insensitive to initial balance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49EDCE-BA9D-4442-A1BE-8B49385DE66A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4" y="1447800"/>
            <a:ext cx="3556831" cy="449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02830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Evaluation:  High Perm Sandstone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1295400"/>
            <a:ext cx="4114800" cy="4830763"/>
          </a:xfrm>
        </p:spPr>
        <p:txBody>
          <a:bodyPr/>
          <a:lstStyle/>
          <a:p>
            <a:r>
              <a:rPr lang="en-US" sz="2800" dirty="0" smtClean="0"/>
              <a:t>15g HMX Reactive HP</a:t>
            </a:r>
          </a:p>
          <a:p>
            <a:r>
              <a:rPr lang="en-US" sz="2800" dirty="0" smtClean="0"/>
              <a:t>Reactive Component:</a:t>
            </a:r>
          </a:p>
          <a:p>
            <a:pPr lvl="1"/>
            <a:r>
              <a:rPr lang="en-US" sz="2000" dirty="0" smtClean="0"/>
              <a:t>Redesign of standard Reactive Charge</a:t>
            </a:r>
          </a:p>
          <a:p>
            <a:pPr lvl="1"/>
            <a:r>
              <a:rPr lang="en-US" sz="2000" dirty="0" smtClean="0"/>
              <a:t>Reactive Component modified for optimal geometry in Castlegate Sandstone</a:t>
            </a:r>
          </a:p>
          <a:p>
            <a:r>
              <a:rPr lang="en-US" sz="2800" dirty="0" smtClean="0"/>
              <a:t>Design Criteria:</a:t>
            </a:r>
          </a:p>
          <a:p>
            <a:pPr lvl="1"/>
            <a:r>
              <a:rPr lang="en-US" sz="2000" dirty="0" smtClean="0"/>
              <a:t>Increase Penetration over standard Reactive</a:t>
            </a:r>
          </a:p>
          <a:p>
            <a:pPr lvl="1"/>
            <a:r>
              <a:rPr lang="en-US" sz="2000" dirty="0" smtClean="0"/>
              <a:t>Improve Geometry and Flow Performance over Conventional</a:t>
            </a:r>
          </a:p>
          <a:p>
            <a:pPr lvl="1"/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49EDCE-BA9D-4442-A1BE-8B49385DE66A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" y="1270707"/>
            <a:ext cx="4415413" cy="4609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813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Castlegate SS at Balanced Condition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49EDCE-BA9D-4442-A1BE-8B49385DE66A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5029200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2600" y="1295400"/>
            <a:ext cx="3124200" cy="48307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0"/>
            <a:ext cx="5029200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573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Outline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Introduction</a:t>
            </a:r>
            <a:endParaRPr lang="en-US" dirty="0" smtClean="0"/>
          </a:p>
          <a:p>
            <a:pPr lvl="1" eaLnBrk="1" hangingPunct="1"/>
            <a:r>
              <a:rPr lang="en-US" dirty="0" smtClean="0"/>
              <a:t>Perforation Performance Evaluation</a:t>
            </a:r>
          </a:p>
          <a:p>
            <a:pPr lvl="1" eaLnBrk="1" hangingPunct="1"/>
            <a:r>
              <a:rPr lang="en-US" dirty="0" smtClean="0"/>
              <a:t>Perforation Geometry and Implications</a:t>
            </a:r>
          </a:p>
          <a:p>
            <a:pPr eaLnBrk="1" hangingPunct="1"/>
            <a:r>
              <a:rPr lang="en-US" sz="2800" dirty="0" smtClean="0"/>
              <a:t>Laboratory</a:t>
            </a:r>
            <a:r>
              <a:rPr lang="en-US" dirty="0" smtClean="0"/>
              <a:t> </a:t>
            </a:r>
            <a:r>
              <a:rPr lang="en-US" sz="2800" dirty="0" smtClean="0"/>
              <a:t>Evaluation</a:t>
            </a:r>
            <a:endParaRPr lang="en-US" dirty="0" smtClean="0"/>
          </a:p>
          <a:p>
            <a:pPr lvl="1" eaLnBrk="1" hangingPunct="1"/>
            <a:r>
              <a:rPr lang="en-US" dirty="0" smtClean="0"/>
              <a:t>Berea Sandstone</a:t>
            </a:r>
          </a:p>
          <a:p>
            <a:pPr lvl="1" eaLnBrk="1" hangingPunct="1"/>
            <a:r>
              <a:rPr lang="en-US" dirty="0" smtClean="0"/>
              <a:t>Castlegate Sandstone</a:t>
            </a:r>
          </a:p>
          <a:p>
            <a:pPr lvl="1" eaLnBrk="1" hangingPunct="1"/>
            <a:r>
              <a:rPr lang="en-US" dirty="0" smtClean="0"/>
              <a:t>Mancos Shale</a:t>
            </a:r>
          </a:p>
          <a:p>
            <a:pPr eaLnBrk="1" hangingPunct="1"/>
            <a:r>
              <a:rPr lang="en-US" sz="2800" dirty="0" smtClean="0"/>
              <a:t>Field Application</a:t>
            </a:r>
          </a:p>
          <a:p>
            <a:pPr eaLnBrk="1" hangingPunct="1"/>
            <a:r>
              <a:rPr lang="en-US" sz="2800" dirty="0" smtClean="0"/>
              <a:t>Conclusions</a:t>
            </a:r>
            <a:endParaRPr lang="en-US" dirty="0" smtClean="0"/>
          </a:p>
          <a:p>
            <a:pPr eaLnBrk="1" hangingPunct="1"/>
            <a:endParaRPr lang="en-US" dirty="0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9EA3E5D-A32F-46C5-AA3A-ECD887211251}" type="slidenum">
              <a:rPr lang="en-US" smtClean="0">
                <a:solidFill>
                  <a:schemeClr val="bg1"/>
                </a:solidFill>
              </a:rPr>
              <a:pPr eaLnBrk="1" hangingPunct="1"/>
              <a:t>2</a:t>
            </a:fld>
            <a:endParaRPr lang="en-US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Castlegate Sandstone Performance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49EDCE-BA9D-4442-A1BE-8B49385DE66A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133600"/>
            <a:ext cx="7567290" cy="2696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486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Castlegate Sandstone Flow Performance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49EDCE-BA9D-4442-A1BE-8B49385DE66A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95400"/>
            <a:ext cx="6248618" cy="4529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0938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Laboratory Evaluation:  Castlegate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Flow Performance is 6% to 59% superior to the conventional charge at every balance condition.</a:t>
            </a:r>
          </a:p>
          <a:p>
            <a:r>
              <a:rPr lang="en-US" dirty="0" smtClean="0"/>
              <a:t>Optimized Reactive Charge provided a PR of 0.92 at overbalance condition.</a:t>
            </a:r>
          </a:p>
          <a:p>
            <a:r>
              <a:rPr lang="en-US" dirty="0" smtClean="0"/>
              <a:t>Conventional charge produced deeper tunnels, however reactive design produces cleaner perforations, with better side wall condition.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49EDCE-BA9D-4442-A1BE-8B49385DE66A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31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Evaluation:  Mancos Shale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1295400"/>
            <a:ext cx="4114800" cy="4830763"/>
          </a:xfrm>
        </p:spPr>
        <p:txBody>
          <a:bodyPr/>
          <a:lstStyle/>
          <a:p>
            <a:r>
              <a:rPr lang="en-US" sz="2800" dirty="0" smtClean="0"/>
              <a:t>15g HMX Conventional Baseline:  </a:t>
            </a:r>
          </a:p>
          <a:p>
            <a:r>
              <a:rPr lang="en-US" sz="2800" dirty="0" smtClean="0"/>
              <a:t>API RP 19B: 35.1”</a:t>
            </a:r>
          </a:p>
          <a:p>
            <a:r>
              <a:rPr lang="en-US" sz="2800" dirty="0" smtClean="0"/>
              <a:t>Mancos Shale</a:t>
            </a:r>
          </a:p>
          <a:p>
            <a:pPr lvl="1"/>
            <a:r>
              <a:rPr lang="en-US" sz="2000" dirty="0" smtClean="0"/>
              <a:t>Low Permeability</a:t>
            </a:r>
          </a:p>
          <a:p>
            <a:pPr lvl="1"/>
            <a:r>
              <a:rPr lang="en-US" sz="2000" dirty="0" smtClean="0"/>
              <a:t>Low Porosity</a:t>
            </a:r>
          </a:p>
          <a:p>
            <a:pPr lvl="1"/>
            <a:r>
              <a:rPr lang="en-US" sz="2000" dirty="0" smtClean="0"/>
              <a:t>Geometry Evaluation</a:t>
            </a:r>
          </a:p>
          <a:p>
            <a:r>
              <a:rPr lang="en-US" sz="2800" dirty="0" smtClean="0"/>
              <a:t>Typical Penetration:</a:t>
            </a:r>
          </a:p>
          <a:p>
            <a:pPr lvl="1"/>
            <a:r>
              <a:rPr lang="en-US" sz="2000" dirty="0" smtClean="0"/>
              <a:t>7-8 inches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49EDCE-BA9D-4442-A1BE-8B49385DE66A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4" y="1447800"/>
            <a:ext cx="3556831" cy="449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21746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Evaluation:  Mancos Shale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1295400"/>
            <a:ext cx="4114800" cy="4830763"/>
          </a:xfrm>
        </p:spPr>
        <p:txBody>
          <a:bodyPr/>
          <a:lstStyle/>
          <a:p>
            <a:r>
              <a:rPr lang="en-US" sz="2800" dirty="0" smtClean="0"/>
              <a:t>15g HMX Reactive HP</a:t>
            </a:r>
          </a:p>
          <a:p>
            <a:r>
              <a:rPr lang="en-US" sz="2800" dirty="0" smtClean="0"/>
              <a:t>Reactive Component:</a:t>
            </a:r>
          </a:p>
          <a:p>
            <a:pPr lvl="1"/>
            <a:r>
              <a:rPr lang="en-US" sz="2000" dirty="0" smtClean="0"/>
              <a:t>Standard Design Reactive Charge</a:t>
            </a:r>
          </a:p>
          <a:p>
            <a:pPr lvl="1"/>
            <a:r>
              <a:rPr lang="en-US" sz="2000" dirty="0" smtClean="0"/>
              <a:t>Design Optimized for 10mD to 300 mD Sandstone</a:t>
            </a:r>
          </a:p>
          <a:p>
            <a:r>
              <a:rPr lang="en-US" sz="2800" dirty="0" smtClean="0"/>
              <a:t>Design Criteria:</a:t>
            </a:r>
          </a:p>
          <a:p>
            <a:pPr lvl="1"/>
            <a:r>
              <a:rPr lang="en-US" sz="2000" dirty="0"/>
              <a:t>Equal or Better Penetration in 7K-10K UCS Sandstone</a:t>
            </a:r>
          </a:p>
          <a:p>
            <a:pPr lvl="1"/>
            <a:r>
              <a:rPr lang="en-US" sz="2000" dirty="0"/>
              <a:t>Improved Geometry</a:t>
            </a:r>
          </a:p>
          <a:p>
            <a:pPr lvl="1"/>
            <a:r>
              <a:rPr lang="en-US" sz="2000" dirty="0"/>
              <a:t>Improved Flow</a:t>
            </a:r>
          </a:p>
          <a:p>
            <a:pPr lvl="1"/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49EDCE-BA9D-4442-A1BE-8B49385DE66A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" y="1270707"/>
            <a:ext cx="4415413" cy="4609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518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Mancos Shale Perforation Geometry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49EDCE-BA9D-4442-A1BE-8B49385DE66A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2600" y="1295400"/>
            <a:ext cx="3124200" cy="48307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95400"/>
            <a:ext cx="4648200" cy="2366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86199"/>
            <a:ext cx="4648200" cy="2253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798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Mancos Shale Performance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49EDCE-BA9D-4442-A1BE-8B49385DE66A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86000"/>
            <a:ext cx="8005007" cy="22996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45819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Laboratory Evaluation:  Mancos Shale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Open Tunnel not sensitive to initial balance condition.</a:t>
            </a:r>
          </a:p>
          <a:p>
            <a:r>
              <a:rPr lang="en-US" dirty="0" smtClean="0"/>
              <a:t>Penetrations similar, with conventional charges having slightly deeper penetration at every condition.</a:t>
            </a:r>
          </a:p>
          <a:p>
            <a:r>
              <a:rPr lang="en-US" dirty="0" smtClean="0"/>
              <a:t>Reactive charges show increased open tunnel lengths ranging from 140% to 300% improvement.</a:t>
            </a:r>
          </a:p>
          <a:p>
            <a:r>
              <a:rPr lang="en-US" dirty="0" smtClean="0"/>
              <a:t>Reactive have larger diameter tunnels.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49EDCE-BA9D-4442-A1BE-8B49385DE66A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03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Methodology – Field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14 Wells completed by CNX between May 2008 and October 2009</a:t>
            </a:r>
          </a:p>
          <a:p>
            <a:r>
              <a:rPr lang="en-US" dirty="0" smtClean="0"/>
              <a:t>Chattanooga Shale</a:t>
            </a:r>
          </a:p>
          <a:p>
            <a:r>
              <a:rPr lang="en-US" dirty="0" smtClean="0"/>
              <a:t>4-9 Fracture Stimulations</a:t>
            </a:r>
          </a:p>
          <a:p>
            <a:r>
              <a:rPr lang="en-US" dirty="0" smtClean="0"/>
              <a:t>Treatment Sizes</a:t>
            </a:r>
          </a:p>
          <a:p>
            <a:pPr lvl="1"/>
            <a:r>
              <a:rPr lang="en-US" dirty="0" smtClean="0"/>
              <a:t>15,000 to 30,000 gallons</a:t>
            </a:r>
          </a:p>
          <a:p>
            <a:pPr lvl="1"/>
            <a:r>
              <a:rPr lang="en-US" dirty="0" smtClean="0"/>
              <a:t>50,000 to 100,000 lbs. of proppant</a:t>
            </a:r>
          </a:p>
          <a:p>
            <a:r>
              <a:rPr lang="en-US" dirty="0" smtClean="0"/>
              <a:t>Stimulation and Production data for 81 stimulation stages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49EDCE-BA9D-4442-A1BE-8B49385DE66A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78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Results – Breakdown Pressure Red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49EDCE-BA9D-4442-A1BE-8B49385DE66A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036" y="1295400"/>
            <a:ext cx="6663927" cy="483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65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Perforation Performance Evaluation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/>
          <a:lstStyle/>
          <a:p>
            <a:r>
              <a:rPr lang="en-US" dirty="0" smtClean="0"/>
              <a:t>Historical Objectives:</a:t>
            </a:r>
          </a:p>
          <a:p>
            <a:pPr lvl="1"/>
            <a:r>
              <a:rPr lang="en-US" dirty="0" smtClean="0"/>
              <a:t>Inexpensive </a:t>
            </a:r>
            <a:r>
              <a:rPr lang="en-US" dirty="0"/>
              <a:t>and Repeatable Testing</a:t>
            </a:r>
          </a:p>
          <a:p>
            <a:pPr lvl="1"/>
            <a:r>
              <a:rPr lang="en-US" dirty="0"/>
              <a:t>Simple Translation to Field Performance</a:t>
            </a:r>
          </a:p>
          <a:p>
            <a:pPr lvl="1"/>
            <a:r>
              <a:rPr lang="en-US" dirty="0"/>
              <a:t>Predictive Software Models</a:t>
            </a:r>
          </a:p>
          <a:p>
            <a:pPr lvl="1"/>
            <a:r>
              <a:rPr lang="en-US" dirty="0"/>
              <a:t>Simple Tunnel Geometry for </a:t>
            </a:r>
            <a:r>
              <a:rPr lang="en-US" dirty="0" smtClean="0"/>
              <a:t>Analysis</a:t>
            </a:r>
          </a:p>
          <a:p>
            <a:pPr lvl="1"/>
            <a:endParaRPr lang="en-US" dirty="0"/>
          </a:p>
          <a:p>
            <a:pPr eaLnBrk="1" hangingPunct="1"/>
            <a:r>
              <a:rPr lang="en-US" dirty="0" smtClean="0"/>
              <a:t>Results:</a:t>
            </a:r>
          </a:p>
          <a:p>
            <a:pPr lvl="1" eaLnBrk="1" hangingPunct="1"/>
            <a:r>
              <a:rPr lang="en-US" dirty="0" smtClean="0"/>
              <a:t>Oversimplification of Geometry</a:t>
            </a:r>
          </a:p>
          <a:p>
            <a:pPr lvl="1" eaLnBrk="1" hangingPunct="1"/>
            <a:r>
              <a:rPr lang="en-US" dirty="0" smtClean="0"/>
              <a:t>Extrapolation of Penetration Translation</a:t>
            </a:r>
          </a:p>
          <a:p>
            <a:pPr lvl="1" eaLnBrk="1" hangingPunct="1"/>
            <a:endParaRPr lang="en-US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FE9299C-D519-433D-95D2-2F5CC43B7545}" type="slidenum">
              <a:rPr lang="en-US" smtClean="0">
                <a:solidFill>
                  <a:schemeClr val="bg1"/>
                </a:solidFill>
              </a:rPr>
              <a:pPr eaLnBrk="1" hangingPunct="1"/>
              <a:t>3</a:t>
            </a:fld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84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Results – Treating Pressure Reduction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49EDCE-BA9D-4442-A1BE-8B49385DE66A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19200"/>
            <a:ext cx="6781800" cy="4915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125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Results – Productivity Improvements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49EDCE-BA9D-4442-A1BE-8B49385DE66A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200"/>
            <a:ext cx="6728027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1608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Results – Offset Comparison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4 Offset Groups</a:t>
            </a:r>
          </a:p>
          <a:p>
            <a:r>
              <a:rPr lang="en-US" dirty="0" smtClean="0"/>
              <a:t>13% to 29% Reduction in Breakdown Pressure</a:t>
            </a:r>
          </a:p>
          <a:p>
            <a:r>
              <a:rPr lang="en-US" dirty="0" smtClean="0"/>
              <a:t>6% to 15% Reduction in Treatment Pressure</a:t>
            </a:r>
          </a:p>
          <a:p>
            <a:r>
              <a:rPr lang="en-US" dirty="0" smtClean="0"/>
              <a:t>Improvement in Early Productivity Decline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49EDCE-BA9D-4442-A1BE-8B49385DE66A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09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– Near Wellbore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Perforating system design and technology is important for many completion applications</a:t>
            </a:r>
          </a:p>
          <a:p>
            <a:r>
              <a:rPr lang="en-US" dirty="0" smtClean="0"/>
              <a:t>Overreliance upon cement penetration and penetration models has caused lost production.</a:t>
            </a:r>
          </a:p>
          <a:p>
            <a:r>
              <a:rPr lang="en-US" dirty="0" smtClean="0"/>
              <a:t>The interaction of perforation geometry with near wellbore structures is relevant to well performance for many completions.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49EDCE-BA9D-4442-A1BE-8B49385DE66A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54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– Field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Shaped charges developed for 10-200 mD sandstone have been proven effective in laboratory and field for shale formations.</a:t>
            </a:r>
          </a:p>
          <a:p>
            <a:r>
              <a:rPr lang="en-US" dirty="0" smtClean="0"/>
              <a:t>Improvements reported confirm previously reported results.  (SPE 116226, SPE 122174, SPE 125901)</a:t>
            </a:r>
          </a:p>
          <a:p>
            <a:r>
              <a:rPr lang="en-US" dirty="0" smtClean="0"/>
              <a:t>It is likely that future work could develop a perforating system which is better suited for shale fields.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49EDCE-BA9D-4442-A1BE-8B49385DE66A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1703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– Shaped Charge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Shaped charges can be optimized for performance different formations and applications.</a:t>
            </a:r>
          </a:p>
          <a:p>
            <a:r>
              <a:rPr lang="en-US" dirty="0" smtClean="0"/>
              <a:t>Shaped charge perforator design based upon targeted geometry improvements has been demonstrated to be effective in the lab and in the field for:</a:t>
            </a:r>
          </a:p>
          <a:p>
            <a:pPr lvl="1"/>
            <a:r>
              <a:rPr lang="en-US" dirty="0" smtClean="0"/>
              <a:t>Sandstone, 10-200 mD</a:t>
            </a:r>
          </a:p>
          <a:p>
            <a:pPr lvl="1"/>
            <a:r>
              <a:rPr lang="en-US" dirty="0" smtClean="0"/>
              <a:t>Sandstone, 300-1000 mD</a:t>
            </a:r>
          </a:p>
          <a:p>
            <a:pPr lvl="1"/>
            <a:r>
              <a:rPr lang="en-US" dirty="0" smtClean="0"/>
              <a:t>Shale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49EDCE-BA9D-4442-A1BE-8B49385DE66A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17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ctrTitle"/>
          </p:nvPr>
        </p:nvSpPr>
        <p:spPr>
          <a:xfrm>
            <a:off x="685800" y="2133600"/>
            <a:ext cx="7772400" cy="2460625"/>
          </a:xfrm>
        </p:spPr>
        <p:txBody>
          <a:bodyPr/>
          <a:lstStyle/>
          <a:p>
            <a:r>
              <a:rPr lang="en-US" sz="4000" dirty="0" smtClean="0"/>
              <a:t>Thank you!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>The authors would like to thank Sean Brake and CNX Gas Company LLC for the generous sharing of their field experience.</a:t>
            </a:r>
            <a:br>
              <a:rPr lang="en-US" sz="2000" dirty="0" smtClean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>For more:  SPE144167</a:t>
            </a:r>
          </a:p>
        </p:txBody>
      </p:sp>
      <p:sp>
        <p:nvSpPr>
          <p:cNvPr id="37891" name="Subtitle 2"/>
          <p:cNvSpPr>
            <a:spLocks noGrp="1"/>
          </p:cNvSpPr>
          <p:nvPr>
            <p:ph type="subTitle" idx="1"/>
          </p:nvPr>
        </p:nvSpPr>
        <p:spPr>
          <a:xfrm>
            <a:off x="685800" y="4648200"/>
            <a:ext cx="6400800" cy="1752600"/>
          </a:xfrm>
        </p:spPr>
        <p:txBody>
          <a:bodyPr/>
          <a:lstStyle/>
          <a:p>
            <a:pPr algn="l"/>
            <a:r>
              <a:rPr lang="en-US" b="1" dirty="0" smtClean="0"/>
              <a:t>John Hardesty</a:t>
            </a:r>
          </a:p>
          <a:p>
            <a:pPr algn="l"/>
            <a:r>
              <a:rPr lang="en-US" sz="1800" dirty="0" smtClean="0">
                <a:solidFill>
                  <a:srgbClr val="66FF33"/>
                </a:solidFill>
              </a:rPr>
              <a:t>Principal Research Engineer, GEODynamics, Inc.</a:t>
            </a:r>
          </a:p>
          <a:p>
            <a:pPr algn="l"/>
            <a:r>
              <a:rPr lang="en-US" sz="1800" dirty="0" smtClean="0">
                <a:solidFill>
                  <a:srgbClr val="66FF33"/>
                </a:solidFill>
              </a:rPr>
              <a:t>john.hardesty@perf.com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Supporting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49EDCE-BA9D-4442-A1BE-8B49385DE66A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36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Permeability Map, Conventional Tunnel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49EDCE-BA9D-4442-A1BE-8B49385DE66A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1599"/>
            <a:ext cx="8135726" cy="438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423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Permeability Map, Conventional Tunnel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49EDCE-BA9D-4442-A1BE-8B49385DE66A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" y="1463040"/>
            <a:ext cx="7680338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527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Perforation Performance 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1295400"/>
            <a:ext cx="4114800" cy="4830763"/>
          </a:xfrm>
        </p:spPr>
        <p:txBody>
          <a:bodyPr/>
          <a:lstStyle/>
          <a:p>
            <a:r>
              <a:rPr lang="en-US" sz="2800" dirty="0" smtClean="0"/>
              <a:t>22.7 g Charge</a:t>
            </a:r>
          </a:p>
          <a:p>
            <a:r>
              <a:rPr lang="en-US" sz="2800" dirty="0" smtClean="0"/>
              <a:t>API Cement 39.02”</a:t>
            </a:r>
          </a:p>
          <a:p>
            <a:r>
              <a:rPr lang="en-US" sz="2800" dirty="0" smtClean="0"/>
              <a:t>8” Borehole</a:t>
            </a:r>
          </a:p>
          <a:p>
            <a:r>
              <a:rPr lang="en-US" sz="2800" dirty="0" smtClean="0"/>
              <a:t>10” Damage Radius</a:t>
            </a:r>
          </a:p>
          <a:p>
            <a:endParaRPr lang="en-US" sz="2800" dirty="0"/>
          </a:p>
          <a:p>
            <a:r>
              <a:rPr lang="en-US" sz="2800" dirty="0" smtClean="0"/>
              <a:t>Perforations Far Field</a:t>
            </a:r>
          </a:p>
          <a:p>
            <a:r>
              <a:rPr lang="en-US" sz="2800" dirty="0" smtClean="0"/>
              <a:t>Commodity Selection</a:t>
            </a:r>
          </a:p>
          <a:p>
            <a:r>
              <a:rPr lang="en-US" sz="2800" dirty="0" smtClean="0"/>
              <a:t>Assumed Open</a:t>
            </a:r>
          </a:p>
          <a:p>
            <a:r>
              <a:rPr lang="en-US" sz="2800" dirty="0" smtClean="0"/>
              <a:t>Doesn’t Match Reality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49EDCE-BA9D-4442-A1BE-8B49385DE66A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9" r="2227"/>
          <a:stretch/>
        </p:blipFill>
        <p:spPr bwMode="auto">
          <a:xfrm>
            <a:off x="457200" y="1219199"/>
            <a:ext cx="3840480" cy="468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03834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Permeability Map, Reactive Tunnel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49EDCE-BA9D-4442-A1BE-8B49385DE66A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" y="1371600"/>
            <a:ext cx="6665719" cy="438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3327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Permeability Map, Reactive Tunnel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49EDCE-BA9D-4442-A1BE-8B49385DE66A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1" y="1463040"/>
            <a:ext cx="7645736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860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49EDCE-BA9D-4442-A1BE-8B49385DE66A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" y="1463040"/>
            <a:ext cx="762429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31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– Permeability Distribution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Permeability distribution is complex – uniform thickness damage model may be inadequate.</a:t>
            </a:r>
          </a:p>
          <a:p>
            <a:r>
              <a:rPr lang="en-US" dirty="0" smtClean="0"/>
              <a:t>Permeability distribution is a feature of charge design, in addition to test/field conditions.</a:t>
            </a:r>
          </a:p>
          <a:p>
            <a:r>
              <a:rPr lang="en-US" dirty="0" smtClean="0"/>
              <a:t>This reactive charge design (25g HMX) shows over all improvement in side wall permeability compared to conventional charge.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49EDCE-BA9D-4442-A1BE-8B49385DE66A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903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Perforating Simplifications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229600" cy="5105400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900" i="1" dirty="0" smtClean="0"/>
              <a:t>“Perforating is much more complex than we wish it was.”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 smtClean="0"/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dirty="0" smtClean="0"/>
              <a:t>We want:</a:t>
            </a:r>
          </a:p>
          <a:p>
            <a:r>
              <a:rPr lang="en-US" sz="2800" dirty="0" smtClean="0"/>
              <a:t>Inexpensive and Repeatable Testing</a:t>
            </a:r>
          </a:p>
          <a:p>
            <a:r>
              <a:rPr lang="en-US" sz="2800" dirty="0" smtClean="0"/>
              <a:t>Simple Translation to Field Performance</a:t>
            </a:r>
          </a:p>
          <a:p>
            <a:r>
              <a:rPr lang="en-US" sz="2800" dirty="0" smtClean="0"/>
              <a:t>Predictive Software Models</a:t>
            </a:r>
          </a:p>
          <a:p>
            <a:r>
              <a:rPr lang="en-US" sz="2800" dirty="0" smtClean="0"/>
              <a:t>Simple Tunnel Geometry for Analysis</a:t>
            </a:r>
          </a:p>
          <a:p>
            <a:r>
              <a:rPr lang="en-US" sz="2800" dirty="0" smtClean="0"/>
              <a:t>Low Cost, High Performance</a:t>
            </a:r>
          </a:p>
        </p:txBody>
      </p:sp>
      <p:pic>
        <p:nvPicPr>
          <p:cNvPr id="4" name="Picture 3" descr="Shaped charge - transparent bg.gif"/>
          <p:cNvPicPr>
            <a:picLocks noChangeAspect="1"/>
          </p:cNvPicPr>
          <p:nvPr/>
        </p:nvPicPr>
        <p:blipFill>
          <a:blip r:embed="rId2" cstate="print"/>
          <a:srcRect r="48636" b="2516"/>
          <a:stretch>
            <a:fillRect/>
          </a:stretch>
        </p:blipFill>
        <p:spPr>
          <a:xfrm>
            <a:off x="7051699" y="2141095"/>
            <a:ext cx="2092301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965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Perforating Simplifications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229600" cy="510540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900" b="1" dirty="0" smtClean="0"/>
              <a:t>Testing Simplifications</a:t>
            </a:r>
            <a:endParaRPr lang="en-US" b="1" dirty="0" smtClean="0"/>
          </a:p>
          <a:p>
            <a:r>
              <a:rPr lang="en-US" sz="2800" dirty="0" smtClean="0"/>
              <a:t>Unstressed Manufactured Target</a:t>
            </a:r>
          </a:p>
          <a:p>
            <a:r>
              <a:rPr lang="en-US" sz="2800" dirty="0" smtClean="0"/>
              <a:t>Translation to Field based on Stress Ratio</a:t>
            </a:r>
          </a:p>
          <a:p>
            <a:endParaRPr lang="en-US" sz="2800" dirty="0" smtClean="0"/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900" b="1" dirty="0" smtClean="0"/>
              <a:t>Consequences</a:t>
            </a:r>
            <a:endParaRPr lang="en-US" sz="2800" b="1" dirty="0" smtClean="0"/>
          </a:p>
          <a:p>
            <a:r>
              <a:rPr lang="en-US" sz="2800" dirty="0" smtClean="0"/>
              <a:t>Charge Performance can Reverse</a:t>
            </a:r>
          </a:p>
          <a:p>
            <a:r>
              <a:rPr lang="en-US" sz="2800" dirty="0" smtClean="0"/>
              <a:t>Many Good Designs Overlooked</a:t>
            </a:r>
          </a:p>
          <a:p>
            <a:r>
              <a:rPr lang="en-US" sz="2800" dirty="0" smtClean="0"/>
              <a:t>OVERPREDICTION as we compete</a:t>
            </a:r>
          </a:p>
        </p:txBody>
      </p:sp>
      <p:pic>
        <p:nvPicPr>
          <p:cNvPr id="4" name="Picture 3" descr="Shaped charge - transparent bg.gif"/>
          <p:cNvPicPr>
            <a:picLocks noChangeAspect="1"/>
          </p:cNvPicPr>
          <p:nvPr/>
        </p:nvPicPr>
        <p:blipFill>
          <a:blip r:embed="rId2" cstate="print"/>
          <a:srcRect r="48636" b="2516"/>
          <a:stretch>
            <a:fillRect/>
          </a:stretch>
        </p:blipFill>
        <p:spPr>
          <a:xfrm>
            <a:off x="7051699" y="2141095"/>
            <a:ext cx="2092301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05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Reversed Charge Performance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6934200" cy="5105400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en-US" sz="2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r>
              <a:rPr lang="en-US" sz="1800" dirty="0" smtClean="0"/>
              <a:t>Figure from SPE 27424, </a:t>
            </a:r>
            <a:r>
              <a:rPr lang="en-US" sz="1800" dirty="0" err="1" smtClean="0"/>
              <a:t>Ott</a:t>
            </a:r>
            <a:r>
              <a:rPr lang="en-US" sz="1800" dirty="0" smtClean="0"/>
              <a:t>, R.E. et al., “Simple Method Predicts </a:t>
            </a:r>
            <a:r>
              <a:rPr lang="en-US" sz="1800" dirty="0" err="1" smtClean="0"/>
              <a:t>Downhole</a:t>
            </a:r>
            <a:r>
              <a:rPr lang="en-US" sz="1800" dirty="0" smtClean="0"/>
              <a:t> Shaped-Charge Gun Performance.”  Nov 1994</a:t>
            </a:r>
          </a:p>
        </p:txBody>
      </p:sp>
      <p:pic>
        <p:nvPicPr>
          <p:cNvPr id="4" name="Picture 3" descr="Shaped charge - transparent bg.gif"/>
          <p:cNvPicPr>
            <a:picLocks noChangeAspect="1"/>
          </p:cNvPicPr>
          <p:nvPr/>
        </p:nvPicPr>
        <p:blipFill>
          <a:blip r:embed="rId2" cstate="print"/>
          <a:srcRect r="48636" b="2516"/>
          <a:stretch>
            <a:fillRect/>
          </a:stretch>
        </p:blipFill>
        <p:spPr>
          <a:xfrm>
            <a:off x="7051699" y="2141095"/>
            <a:ext cx="2092301" cy="4724400"/>
          </a:xfrm>
          <a:prstGeom prst="rect">
            <a:avLst/>
          </a:prstGeom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066800"/>
            <a:ext cx="6096000" cy="4301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2915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Industry Agreement – Over Prediction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6781800" cy="5105400"/>
          </a:xfrm>
        </p:spPr>
        <p:txBody>
          <a:bodyPr>
            <a:normAutofit fontScale="62500" lnSpcReduction="20000"/>
          </a:bodyPr>
          <a:lstStyle/>
          <a:p>
            <a:r>
              <a:rPr lang="en-US" sz="3400" b="1" dirty="0" smtClean="0"/>
              <a:t>SPE 124783 </a:t>
            </a:r>
            <a:r>
              <a:rPr lang="en-US" sz="3400" dirty="0" smtClean="0"/>
              <a:t>“Predicting Depth of Penetration of </a:t>
            </a:r>
            <a:r>
              <a:rPr lang="en-US" sz="3400" dirty="0" err="1" smtClean="0"/>
              <a:t>Downhole</a:t>
            </a:r>
            <a:r>
              <a:rPr lang="en-US" sz="3400" dirty="0" smtClean="0"/>
              <a:t> Perforators”, </a:t>
            </a:r>
            <a:r>
              <a:rPr lang="en-US" sz="3400" dirty="0" err="1" smtClean="0"/>
              <a:t>Gladkikh</a:t>
            </a:r>
            <a:r>
              <a:rPr lang="en-US" sz="3400" dirty="0" smtClean="0"/>
              <a:t> et al, Baker</a:t>
            </a:r>
          </a:p>
          <a:p>
            <a:r>
              <a:rPr lang="en-US" sz="3400" b="1" dirty="0" smtClean="0"/>
              <a:t>SPE 125020 </a:t>
            </a:r>
            <a:r>
              <a:rPr lang="en-US" sz="3400" dirty="0" smtClean="0"/>
              <a:t>“A Survey of Industry Models for Perforator Performance:  Suggestions for Improvement”, </a:t>
            </a:r>
            <a:r>
              <a:rPr lang="en-US" sz="3400" dirty="0" err="1" smtClean="0"/>
              <a:t>Behrmann</a:t>
            </a:r>
            <a:r>
              <a:rPr lang="en-US" sz="3400" dirty="0" smtClean="0"/>
              <a:t> et al, Schlumberger</a:t>
            </a:r>
          </a:p>
          <a:p>
            <a:r>
              <a:rPr lang="en-US" sz="3400" b="1" dirty="0" smtClean="0"/>
              <a:t>SPE 127920 </a:t>
            </a:r>
            <a:r>
              <a:rPr lang="en-US" sz="3400" dirty="0" smtClean="0"/>
              <a:t>“New Predictive Model of Penetration Depth for </a:t>
            </a:r>
            <a:r>
              <a:rPr lang="en-US" sz="3400" dirty="0" err="1" smtClean="0"/>
              <a:t>Oilwell</a:t>
            </a:r>
            <a:r>
              <a:rPr lang="en-US" sz="3400" dirty="0" smtClean="0"/>
              <a:t>-Perforating Shaped Charges”, Harvey et al, Schlumberger</a:t>
            </a:r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“The primary conclusions of this work include: (1) historical penetration models tend to over predict penetration at </a:t>
            </a:r>
            <a:r>
              <a:rPr lang="en-US" dirty="0" err="1" smtClean="0"/>
              <a:t>downhole</a:t>
            </a:r>
            <a:r>
              <a:rPr lang="en-US" dirty="0" smtClean="0"/>
              <a:t> penetrations  … partly due to the industry’s continued reliance on performance into surface targets.”  </a:t>
            </a:r>
          </a:p>
          <a:p>
            <a:pPr>
              <a:buNone/>
            </a:pPr>
            <a:endParaRPr lang="en-US" dirty="0" smtClean="0"/>
          </a:p>
          <a:p>
            <a:pPr algn="r">
              <a:buNone/>
            </a:pPr>
            <a:r>
              <a:rPr lang="en-US" dirty="0" smtClean="0"/>
              <a:t>---SPE125020</a:t>
            </a:r>
          </a:p>
        </p:txBody>
      </p:sp>
      <p:pic>
        <p:nvPicPr>
          <p:cNvPr id="4" name="Picture 3" descr="Shaped charge - transparent bg.gif"/>
          <p:cNvPicPr>
            <a:picLocks noChangeAspect="1"/>
          </p:cNvPicPr>
          <p:nvPr/>
        </p:nvPicPr>
        <p:blipFill>
          <a:blip r:embed="rId2" cstate="print"/>
          <a:srcRect r="48636" b="2516"/>
          <a:stretch>
            <a:fillRect/>
          </a:stretch>
        </p:blipFill>
        <p:spPr>
          <a:xfrm>
            <a:off x="7051699" y="2141095"/>
            <a:ext cx="2092301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47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Introduction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sym typeface="Wingdings"/>
              </a:rPr>
              <a:t>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/>
              <a:t>Reactive Perforating</a:t>
            </a:r>
          </a:p>
        </p:txBody>
      </p:sp>
      <p:sp>
        <p:nvSpPr>
          <p:cNvPr id="13315" name="Content Placeholder 13"/>
          <p:cNvSpPr>
            <a:spLocks noGrp="1"/>
          </p:cNvSpPr>
          <p:nvPr>
            <p:ph idx="1"/>
          </p:nvPr>
        </p:nvSpPr>
        <p:spPr>
          <a:xfrm>
            <a:off x="457200" y="1253446"/>
            <a:ext cx="4724400" cy="1828800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en-US" dirty="0" smtClean="0"/>
              <a:t>Using reactive materials to enhance shaped charge effectiveness</a:t>
            </a:r>
          </a:p>
        </p:txBody>
      </p:sp>
      <p:sp>
        <p:nvSpPr>
          <p:cNvPr id="13316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46865C7-51F2-4115-8689-1EAE63278382}" type="slidenum">
              <a:rPr lang="en-US" smtClean="0">
                <a:solidFill>
                  <a:srgbClr val="FFFFFF"/>
                </a:solidFill>
              </a:rPr>
              <a:pPr eaLnBrk="1" hangingPunct="1"/>
              <a:t>48</a:t>
            </a:fld>
            <a:endParaRPr lang="en-US" dirty="0" smtClean="0">
              <a:solidFill>
                <a:srgbClr val="FFFFFF"/>
              </a:solidFill>
            </a:endParaRPr>
          </a:p>
        </p:txBody>
      </p:sp>
      <p:pic>
        <p:nvPicPr>
          <p:cNvPr id="13317" name="Picture 2" descr="C:\Documents and Settings\Matt B\My Documents\02 Media\Graphics\Shaped charge - transparent bg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6350">
            <a:off x="3770313" y="2682875"/>
            <a:ext cx="2998787" cy="356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2709863" y="4038600"/>
            <a:ext cx="1524000" cy="1588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19" name="TextBox 5"/>
          <p:cNvSpPr txBox="1">
            <a:spLocks noChangeArrowheads="1"/>
          </p:cNvSpPr>
          <p:nvPr/>
        </p:nvSpPr>
        <p:spPr bwMode="auto">
          <a:xfrm>
            <a:off x="1228725" y="3733800"/>
            <a:ext cx="14811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i="1" dirty="0">
                <a:solidFill>
                  <a:srgbClr val="FFFFFF"/>
                </a:solidFill>
                <a:latin typeface="Calibri" pitchFamily="34" charset="0"/>
              </a:rPr>
              <a:t>Case Material</a:t>
            </a:r>
          </a:p>
          <a:p>
            <a:pPr algn="r" eaLnBrk="1" hangingPunct="1"/>
            <a:r>
              <a:rPr lang="en-US" i="1" dirty="0">
                <a:solidFill>
                  <a:srgbClr val="FFFFFF"/>
                </a:solidFill>
                <a:latin typeface="Calibri" pitchFamily="34" charset="0"/>
              </a:rPr>
              <a:t>Unchanged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2709863" y="4762500"/>
            <a:ext cx="1524000" cy="1588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dash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21" name="TextBox 7"/>
          <p:cNvSpPr txBox="1">
            <a:spLocks noChangeArrowheads="1"/>
          </p:cNvSpPr>
          <p:nvPr/>
        </p:nvSpPr>
        <p:spPr bwMode="auto">
          <a:xfrm>
            <a:off x="1168400" y="4457700"/>
            <a:ext cx="1549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i="1" dirty="0">
                <a:solidFill>
                  <a:srgbClr val="FFFFFF"/>
                </a:solidFill>
                <a:latin typeface="Calibri" pitchFamily="34" charset="0"/>
              </a:rPr>
              <a:t>Explosive Load</a:t>
            </a:r>
          </a:p>
          <a:p>
            <a:pPr algn="r" eaLnBrk="1" hangingPunct="1"/>
            <a:r>
              <a:rPr lang="en-US" i="1" dirty="0">
                <a:solidFill>
                  <a:srgbClr val="FFFFFF"/>
                </a:solidFill>
                <a:latin typeface="Calibri" pitchFamily="34" charset="0"/>
              </a:rPr>
              <a:t>Unchanged</a:t>
            </a: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4953794" y="2799556"/>
            <a:ext cx="1524000" cy="1588"/>
          </a:xfrm>
          <a:prstGeom prst="line">
            <a:avLst/>
          </a:prstGeom>
          <a:ln w="28575">
            <a:solidFill>
              <a:srgbClr val="FFFF00"/>
            </a:solidFill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715000" y="2038350"/>
            <a:ext cx="609600" cy="1588"/>
          </a:xfrm>
          <a:prstGeom prst="line">
            <a:avLst/>
          </a:prstGeom>
          <a:ln w="28575">
            <a:solidFill>
              <a:srgbClr val="FFFF00"/>
            </a:solidFill>
            <a:tailEnd type="non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172200" y="1584325"/>
            <a:ext cx="2438400" cy="9223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rgbClr val="FFFF00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FF"/>
                </a:solidFill>
                <a:latin typeface="Calibri" pitchFamily="34" charset="0"/>
              </a:rPr>
              <a:t>Liner material</a:t>
            </a:r>
          </a:p>
          <a:p>
            <a:pPr>
              <a:defRPr/>
            </a:pPr>
            <a:r>
              <a:rPr lang="en-US" dirty="0">
                <a:solidFill>
                  <a:srgbClr val="FFFFFF"/>
                </a:solidFill>
                <a:latin typeface="Calibri" pitchFamily="34" charset="0"/>
              </a:rPr>
              <a:t>modified to incorporate reactive materials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2709863" y="5486400"/>
            <a:ext cx="1524000" cy="1588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26" name="TextBox 12"/>
          <p:cNvSpPr txBox="1">
            <a:spLocks noChangeArrowheads="1"/>
          </p:cNvSpPr>
          <p:nvPr/>
        </p:nvSpPr>
        <p:spPr bwMode="auto">
          <a:xfrm>
            <a:off x="787400" y="5181600"/>
            <a:ext cx="1930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i="1" dirty="0">
                <a:solidFill>
                  <a:srgbClr val="FFFFFF"/>
                </a:solidFill>
                <a:latin typeface="Calibri" pitchFamily="34" charset="0"/>
              </a:rPr>
              <a:t>External Geometry</a:t>
            </a:r>
          </a:p>
          <a:p>
            <a:pPr algn="r" eaLnBrk="1" hangingPunct="1"/>
            <a:r>
              <a:rPr lang="en-US" i="1" dirty="0">
                <a:solidFill>
                  <a:srgbClr val="FFFFFF"/>
                </a:solidFill>
                <a:latin typeface="Calibri" pitchFamily="34" charset="0"/>
              </a:rPr>
              <a:t>Unchanged</a:t>
            </a:r>
          </a:p>
        </p:txBody>
      </p:sp>
    </p:spTree>
    <p:extLst>
      <p:ext uri="{BB962C8B-B14F-4D97-AF65-F5344CB8AC3E}">
        <p14:creationId xmlns:p14="http://schemas.microsoft.com/office/powerpoint/2010/main" val="97572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Reactive Perforating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Designed for improved tunnel geometry</a:t>
            </a:r>
          </a:p>
          <a:p>
            <a:pPr eaLnBrk="1" hangingPunct="1"/>
            <a:r>
              <a:rPr lang="en-US" dirty="0" smtClean="0"/>
              <a:t>Intermetallic reaction between charge liner materials, triggered by detonation pressure</a:t>
            </a:r>
          </a:p>
          <a:p>
            <a:pPr eaLnBrk="1" hangingPunct="1"/>
            <a:r>
              <a:rPr lang="en-US" dirty="0" smtClean="0"/>
              <a:t>Exothermic reaction</a:t>
            </a:r>
          </a:p>
          <a:p>
            <a:pPr lvl="1" eaLnBrk="1" hangingPunct="1"/>
            <a:r>
              <a:rPr lang="en-US" dirty="0" smtClean="0"/>
              <a:t>Heats tunnel volume &amp; near-tunnel pore space</a:t>
            </a:r>
          </a:p>
          <a:p>
            <a:pPr lvl="1" eaLnBrk="1" hangingPunct="1"/>
            <a:r>
              <a:rPr lang="en-US" dirty="0" smtClean="0"/>
              <a:t>Consumes supporting liner material</a:t>
            </a:r>
          </a:p>
          <a:p>
            <a:pPr eaLnBrk="1" hangingPunct="1"/>
            <a:r>
              <a:rPr lang="en-US" dirty="0" smtClean="0"/>
              <a:t>Breaks up and expels debris from tunnel</a:t>
            </a:r>
          </a:p>
          <a:p>
            <a:pPr eaLnBrk="1" hangingPunct="1"/>
            <a:r>
              <a:rPr lang="en-US" dirty="0" smtClean="0"/>
              <a:t>Effect occurs in each tunnel, independently</a:t>
            </a:r>
          </a:p>
          <a:p>
            <a:pPr eaLnBrk="1" hangingPunct="1"/>
            <a:r>
              <a:rPr lang="en-US" dirty="0" smtClean="0"/>
              <a:t>Clean tunnels with less reliance on surge</a:t>
            </a:r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FE9299C-D519-433D-95D2-2F5CC43B7545}" type="slidenum">
              <a:rPr lang="en-US" smtClean="0">
                <a:solidFill>
                  <a:srgbClr val="FFFFFF"/>
                </a:solidFill>
              </a:rPr>
              <a:pPr eaLnBrk="1" hangingPunct="1"/>
              <a:t>49</a:t>
            </a:fld>
            <a:endParaRPr lang="en-US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404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Perforation Performance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49EDCE-BA9D-4442-A1BE-8B49385DE66A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80159"/>
            <a:ext cx="6858000" cy="473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30565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Laboratory Evaluation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More than 1,000 stressed rock test shots</a:t>
            </a:r>
          </a:p>
          <a:p>
            <a:pPr lvl="1" eaLnBrk="1" hangingPunct="1"/>
            <a:r>
              <a:rPr lang="en-US" dirty="0" smtClean="0"/>
              <a:t>“In the spirit of” API RP 19-B, Sections 2 &amp; 4</a:t>
            </a:r>
          </a:p>
          <a:p>
            <a:pPr eaLnBrk="1" hangingPunct="1"/>
            <a:r>
              <a:rPr lang="en-US" dirty="0" smtClean="0"/>
              <a:t>Sandstones, carbonates, others</a:t>
            </a:r>
          </a:p>
          <a:p>
            <a:pPr eaLnBrk="1" hangingPunct="1"/>
            <a:r>
              <a:rPr lang="en-US" dirty="0" smtClean="0"/>
              <a:t>Wide range of stress states &amp; configurations</a:t>
            </a:r>
          </a:p>
          <a:p>
            <a:pPr eaLnBrk="1" hangingPunct="1"/>
            <a:r>
              <a:rPr lang="en-US" dirty="0" smtClean="0"/>
              <a:t>Comparative testing to conventional charges</a:t>
            </a:r>
          </a:p>
          <a:p>
            <a:pPr eaLnBrk="1" hangingPunct="1"/>
            <a:r>
              <a:rPr lang="en-US" dirty="0" smtClean="0"/>
              <a:t>Evaluating:</a:t>
            </a:r>
          </a:p>
          <a:p>
            <a:pPr lvl="1" eaLnBrk="1" hangingPunct="1"/>
            <a:r>
              <a:rPr lang="en-US" dirty="0" smtClean="0"/>
              <a:t>Perforation geometry and clean-up</a:t>
            </a:r>
          </a:p>
          <a:p>
            <a:pPr lvl="1" eaLnBrk="1" hangingPunct="1"/>
            <a:r>
              <a:rPr lang="en-US" dirty="0" smtClean="0"/>
              <a:t>Relative flow performance (Section 4 type tests only)</a:t>
            </a: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882A3B6-F07A-421F-9086-0C247B5B7A2F}" type="slidenum">
              <a:rPr lang="en-US" smtClean="0">
                <a:solidFill>
                  <a:srgbClr val="FFFFFF"/>
                </a:solidFill>
              </a:rPr>
              <a:pPr eaLnBrk="1" hangingPunct="1"/>
              <a:t>50</a:t>
            </a:fld>
            <a:endParaRPr lang="en-US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25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Laboratory Evaluation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sym typeface="Wingdings"/>
              </a:rPr>
              <a:t></a:t>
            </a:r>
            <a:r>
              <a:rPr lang="en-US" dirty="0" smtClean="0">
                <a:sym typeface="Wingdings"/>
              </a:rPr>
              <a:t> Example Results</a:t>
            </a:r>
            <a:endParaRPr lang="en-US" dirty="0" smtClean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2088541"/>
              </p:ext>
            </p:extLst>
          </p:nvPr>
        </p:nvGraphicFramePr>
        <p:xfrm>
          <a:off x="914400" y="1600200"/>
          <a:ext cx="7086600" cy="249403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14400"/>
                <a:gridCol w="1524000"/>
                <a:gridCol w="1066800"/>
                <a:gridCol w="1143000"/>
                <a:gridCol w="1066800"/>
                <a:gridCol w="1371600"/>
              </a:tblGrid>
              <a:tr h="639999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Charge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Rock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Effective Stress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UB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Symbol" pitchFamily="82" charset="2"/>
                        </a:rPr>
                        <a:t>D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Clear Tunnel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Symbol" pitchFamily="82" charset="2"/>
                        </a:rPr>
                        <a:t>D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Lab Productivity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70793">
                <a:tc>
                  <a:txBody>
                    <a:bodyPr/>
                    <a:lstStyle/>
                    <a:p>
                      <a:pPr marL="91440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22.7g</a:t>
                      </a:r>
                      <a:endParaRPr lang="en-US" sz="18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11,000psi SSt</a:t>
                      </a:r>
                      <a:endParaRPr lang="en-US" sz="18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4,000psi</a:t>
                      </a:r>
                      <a:endParaRPr lang="en-US" sz="18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1500psi</a:t>
                      </a:r>
                      <a:endParaRPr lang="en-US" sz="18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+216%</a:t>
                      </a:r>
                      <a:endParaRPr lang="en-US" sz="18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n.a.</a:t>
                      </a:r>
                      <a:endParaRPr lang="en-US" sz="18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793">
                <a:tc>
                  <a:txBody>
                    <a:bodyPr/>
                    <a:lstStyle/>
                    <a:p>
                      <a:pPr marL="91440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39g </a:t>
                      </a:r>
                      <a:endParaRPr lang="en-US" sz="18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11,000psi SSt</a:t>
                      </a:r>
                      <a:endParaRPr lang="en-US" sz="18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5,000psi</a:t>
                      </a:r>
                      <a:endParaRPr lang="en-US" sz="18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Balanced</a:t>
                      </a:r>
                      <a:endParaRPr lang="en-US" sz="18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+82%</a:t>
                      </a:r>
                      <a:endParaRPr lang="en-US" sz="18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n.a.</a:t>
                      </a:r>
                      <a:endParaRPr lang="en-US" sz="18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793">
                <a:tc>
                  <a:txBody>
                    <a:bodyPr/>
                    <a:lstStyle/>
                    <a:p>
                      <a:pPr marL="91440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25g </a:t>
                      </a:r>
                      <a:endParaRPr lang="en-US" sz="18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 5,000psi SSt</a:t>
                      </a:r>
                      <a:endParaRPr lang="en-US" sz="18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3,000psi</a:t>
                      </a:r>
                      <a:endParaRPr lang="en-US" sz="18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Balanced</a:t>
                      </a:r>
                      <a:endParaRPr lang="en-US" sz="18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+235%</a:t>
                      </a:r>
                      <a:endParaRPr lang="en-US" sz="18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+25%</a:t>
                      </a:r>
                      <a:endParaRPr lang="en-US" sz="18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793">
                <a:tc>
                  <a:txBody>
                    <a:bodyPr/>
                    <a:lstStyle/>
                    <a:p>
                      <a:pPr marL="91440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25g</a:t>
                      </a:r>
                      <a:endParaRPr lang="en-US" sz="18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 7,000psi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SSt</a:t>
                      </a:r>
                      <a:endParaRPr lang="en-US" sz="18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4,000psi</a:t>
                      </a:r>
                      <a:endParaRPr lang="en-US" sz="18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500psi</a:t>
                      </a:r>
                      <a:endParaRPr lang="en-US" sz="18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+80%</a:t>
                      </a:r>
                      <a:endParaRPr lang="en-US" sz="18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+28%</a:t>
                      </a:r>
                      <a:endParaRPr lang="en-US" sz="18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793">
                <a:tc>
                  <a:txBody>
                    <a:bodyPr/>
                    <a:lstStyle/>
                    <a:p>
                      <a:pPr marL="91440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6.8g</a:t>
                      </a:r>
                      <a:endParaRPr lang="en-US" sz="18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10,000psi SSt</a:t>
                      </a:r>
                      <a:endParaRPr lang="en-US" sz="18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4,000psi</a:t>
                      </a:r>
                      <a:endParaRPr lang="en-US" sz="18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Balanced</a:t>
                      </a:r>
                      <a:endParaRPr lang="en-US" sz="18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+35%</a:t>
                      </a:r>
                      <a:endParaRPr lang="en-US" sz="18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n.a.</a:t>
                      </a:r>
                      <a:endParaRPr lang="en-US" sz="18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155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69F1572-18E6-4A57-8FAE-291A6B42AC41}" type="slidenum">
              <a:rPr lang="en-US" smtClean="0">
                <a:solidFill>
                  <a:srgbClr val="FFFFFF"/>
                </a:solidFill>
              </a:rPr>
              <a:pPr eaLnBrk="1" hangingPunct="1"/>
              <a:t>51</a:t>
            </a:fld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21559" name="TextBox 6"/>
          <p:cNvSpPr txBox="1">
            <a:spLocks noChangeArrowheads="1"/>
          </p:cNvSpPr>
          <p:nvPr/>
        </p:nvSpPr>
        <p:spPr bwMode="auto">
          <a:xfrm>
            <a:off x="838200" y="4625975"/>
            <a:ext cx="7391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srgbClr val="66FF33"/>
                </a:solidFill>
                <a:latin typeface="Calibri" pitchFamily="34" charset="0"/>
              </a:rPr>
              <a:t>Note of Caution:</a:t>
            </a:r>
            <a:r>
              <a:rPr lang="en-US" sz="2000" dirty="0">
                <a:solidFill>
                  <a:srgbClr val="FFFFFF"/>
                </a:solidFill>
                <a:latin typeface="Calibri" pitchFamily="34" charset="0"/>
              </a:rPr>
              <a:t>  Lab tests are generally conservative.  Significantly greater productivity improvements are being reported in the field.</a:t>
            </a:r>
          </a:p>
        </p:txBody>
      </p:sp>
    </p:spTree>
    <p:extLst>
      <p:ext uri="{BB962C8B-B14F-4D97-AF65-F5344CB8AC3E}">
        <p14:creationId xmlns:p14="http://schemas.microsoft.com/office/powerpoint/2010/main" val="419583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5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Field Applications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sym typeface="Wingdings"/>
              </a:rPr>
              <a:t></a:t>
            </a:r>
            <a:r>
              <a:rPr lang="en-US" dirty="0" smtClean="0">
                <a:sym typeface="Wingdings"/>
              </a:rPr>
              <a:t> Shoot and Produce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Wells in which no stimulation is required</a:t>
            </a:r>
          </a:p>
          <a:p>
            <a:pPr>
              <a:defRPr/>
            </a:pPr>
            <a:r>
              <a:rPr lang="en-US" dirty="0" smtClean="0"/>
              <a:t>Success = increased productivity</a:t>
            </a:r>
          </a:p>
          <a:p>
            <a:pPr>
              <a:defRPr/>
            </a:pPr>
            <a:r>
              <a:rPr lang="en-US" dirty="0" smtClean="0"/>
              <a:t>Bonus = reduced cost, complexity, risk</a:t>
            </a:r>
          </a:p>
          <a:p>
            <a:pPr lvl="1">
              <a:defRPr/>
            </a:pPr>
            <a:r>
              <a:rPr lang="en-US" dirty="0" smtClean="0"/>
              <a:t>Eliminate underbalance, release rig (TCP to W/L)</a:t>
            </a:r>
          </a:p>
          <a:p>
            <a:pPr>
              <a:defRPr/>
            </a:pPr>
            <a:r>
              <a:rPr lang="en-US" dirty="0" smtClean="0"/>
              <a:t>Examples:</a:t>
            </a:r>
          </a:p>
          <a:p>
            <a:pPr lvl="1">
              <a:defRPr/>
            </a:pPr>
            <a:r>
              <a:rPr lang="en-US" dirty="0" smtClean="0"/>
              <a:t>Thailand </a:t>
            </a:r>
            <a:r>
              <a:rPr lang="en-US" sz="2000" dirty="0" smtClean="0">
                <a:solidFill>
                  <a:srgbClr val="FFFF00"/>
                </a:solidFill>
                <a:sym typeface="Wingdings"/>
              </a:rPr>
              <a:t>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+50% initial productivity based on performance of appraisal wells perforated with premium system</a:t>
            </a:r>
          </a:p>
          <a:p>
            <a:pPr lvl="1">
              <a:defRPr/>
            </a:pPr>
            <a:r>
              <a:rPr lang="en-US" dirty="0" smtClean="0"/>
              <a:t>Pakistan </a:t>
            </a:r>
            <a:r>
              <a:rPr lang="en-US" sz="2000" dirty="0" smtClean="0">
                <a:solidFill>
                  <a:srgbClr val="FFFF00"/>
                </a:solidFill>
                <a:sym typeface="Wingdings"/>
              </a:rPr>
              <a:t>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3x productivity of previous best-in-field well</a:t>
            </a:r>
          </a:p>
          <a:p>
            <a:pPr lvl="1">
              <a:defRPr/>
            </a:pPr>
            <a:r>
              <a:rPr lang="en-US" dirty="0" smtClean="0"/>
              <a:t>North Sea </a:t>
            </a:r>
            <a:r>
              <a:rPr lang="en-US" sz="2000" dirty="0" smtClean="0">
                <a:solidFill>
                  <a:srgbClr val="FFFF00"/>
                </a:solidFill>
                <a:sym typeface="Wingdings"/>
              </a:rPr>
              <a:t>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Equivalent productivity with 1 run vs. 3 runs</a:t>
            </a: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B6A095F-1CE2-42A1-9DCF-E217A325E0EF}" type="slidenum">
              <a:rPr lang="en-US" smtClean="0">
                <a:solidFill>
                  <a:srgbClr val="FFFFFF"/>
                </a:solidFill>
              </a:rPr>
              <a:pPr eaLnBrk="1" hangingPunct="1"/>
              <a:t>52</a:t>
            </a:fld>
            <a:endParaRPr lang="en-US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383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Field Applications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sym typeface="Wingdings"/>
              </a:rPr>
              <a:t></a:t>
            </a:r>
            <a:r>
              <a:rPr lang="en-US" dirty="0" smtClean="0">
                <a:sym typeface="Wingdings"/>
              </a:rPr>
              <a:t> Re-Perforation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Generally a tough task for perforators</a:t>
            </a:r>
          </a:p>
          <a:p>
            <a:pPr lvl="1">
              <a:defRPr/>
            </a:pPr>
            <a:r>
              <a:rPr lang="en-US" dirty="0" smtClean="0"/>
              <a:t>Effective stress increases as reservoir pressure drops</a:t>
            </a:r>
          </a:p>
          <a:p>
            <a:pPr lvl="1">
              <a:defRPr/>
            </a:pPr>
            <a:r>
              <a:rPr lang="en-US" dirty="0" smtClean="0"/>
              <a:t>Hard to apply underbalance with open perforations etc.</a:t>
            </a:r>
          </a:p>
          <a:p>
            <a:pPr>
              <a:defRPr/>
            </a:pPr>
            <a:r>
              <a:rPr lang="en-US" dirty="0" smtClean="0"/>
              <a:t>Success = increased productivity</a:t>
            </a:r>
          </a:p>
          <a:p>
            <a:pPr>
              <a:defRPr/>
            </a:pPr>
            <a:r>
              <a:rPr lang="en-US" dirty="0" smtClean="0"/>
              <a:t>Examples:</a:t>
            </a:r>
          </a:p>
          <a:p>
            <a:pPr lvl="1">
              <a:defRPr/>
            </a:pPr>
            <a:r>
              <a:rPr lang="en-US" dirty="0" smtClean="0"/>
              <a:t>UK </a:t>
            </a:r>
            <a:r>
              <a:rPr lang="en-US" sz="2000" dirty="0" smtClean="0">
                <a:solidFill>
                  <a:srgbClr val="FFFF00"/>
                </a:solidFill>
                <a:sym typeface="Wingdings"/>
              </a:rPr>
              <a:t>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30x productivity after re-perforation (best in field)</a:t>
            </a:r>
          </a:p>
          <a:p>
            <a:pPr lvl="1">
              <a:defRPr/>
            </a:pPr>
            <a:r>
              <a:rPr lang="en-US" dirty="0" smtClean="0"/>
              <a:t>USA </a:t>
            </a:r>
            <a:r>
              <a:rPr lang="en-US" sz="2000" dirty="0" smtClean="0">
                <a:solidFill>
                  <a:srgbClr val="FFFF00"/>
                </a:solidFill>
                <a:sym typeface="Wingdings"/>
              </a:rPr>
              <a:t>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10x productivity … more than 2x the increase seen re-perforating offset wells with conventional systems</a:t>
            </a:r>
          </a:p>
          <a:p>
            <a:pPr lvl="1">
              <a:defRPr/>
            </a:pPr>
            <a:r>
              <a:rPr lang="en-US" dirty="0" smtClean="0"/>
              <a:t>USA </a:t>
            </a:r>
            <a:r>
              <a:rPr lang="en-US" sz="2000" dirty="0" smtClean="0">
                <a:solidFill>
                  <a:srgbClr val="FFFF00"/>
                </a:solidFill>
                <a:sym typeface="Wingdings"/>
              </a:rPr>
              <a:t>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10x increase in gas well production after re-perforation … already shot twice with premium DP system</a:t>
            </a: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D42C703-70DB-4E55-8E77-7659E21C5A26}" type="slidenum">
              <a:rPr lang="en-US" smtClean="0">
                <a:solidFill>
                  <a:srgbClr val="FFFFFF"/>
                </a:solidFill>
              </a:rPr>
              <a:pPr eaLnBrk="1" hangingPunct="1"/>
              <a:t>53</a:t>
            </a:fld>
            <a:endParaRPr lang="en-US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655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Field Applications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sym typeface="Wingdings"/>
              </a:rPr>
              <a:t></a:t>
            </a:r>
            <a:r>
              <a:rPr lang="en-US" dirty="0" smtClean="0">
                <a:sym typeface="Wingdings"/>
              </a:rPr>
              <a:t> Prior to Stimulation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Success = reduced pressure, increased rate, improved reliability</a:t>
            </a:r>
          </a:p>
          <a:p>
            <a:pPr>
              <a:spcBef>
                <a:spcPts val="800"/>
              </a:spcBef>
              <a:defRPr/>
            </a:pPr>
            <a:r>
              <a:rPr lang="en-US" dirty="0" smtClean="0"/>
              <a:t>Bonus = eliminate acid, avoid cleanouts</a:t>
            </a:r>
          </a:p>
          <a:p>
            <a:pPr>
              <a:spcBef>
                <a:spcPts val="800"/>
              </a:spcBef>
              <a:defRPr/>
            </a:pPr>
            <a:r>
              <a:rPr lang="en-US" dirty="0" smtClean="0"/>
              <a:t>Examples:</a:t>
            </a:r>
          </a:p>
          <a:p>
            <a:pPr lvl="1">
              <a:spcBef>
                <a:spcPts val="600"/>
              </a:spcBef>
              <a:defRPr/>
            </a:pPr>
            <a:r>
              <a:rPr lang="en-US" dirty="0" smtClean="0"/>
              <a:t>USA </a:t>
            </a:r>
            <a:r>
              <a:rPr lang="en-US" sz="2000" dirty="0" smtClean="0">
                <a:solidFill>
                  <a:srgbClr val="FFFF00"/>
                </a:solidFill>
                <a:sym typeface="Wingdings"/>
              </a:rPr>
              <a:t>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30-70% reduction in fracture initiation pressure (Barnett, Fayetteville, Marcellus…)</a:t>
            </a:r>
          </a:p>
          <a:p>
            <a:pPr lvl="1">
              <a:spcBef>
                <a:spcPts val="600"/>
              </a:spcBef>
              <a:defRPr/>
            </a:pPr>
            <a:r>
              <a:rPr lang="en-US" dirty="0" smtClean="0"/>
              <a:t>Canada </a:t>
            </a:r>
            <a:r>
              <a:rPr lang="en-US" sz="2000" dirty="0" smtClean="0">
                <a:solidFill>
                  <a:srgbClr val="FFFF00"/>
                </a:solidFill>
                <a:sym typeface="Wingdings"/>
              </a:rPr>
              <a:t>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Reduced perforation friction, negligible tortuosity, eliminate need for acid spear</a:t>
            </a:r>
          </a:p>
          <a:p>
            <a:pPr lvl="1">
              <a:spcBef>
                <a:spcPts val="600"/>
              </a:spcBef>
              <a:defRPr/>
            </a:pPr>
            <a:r>
              <a:rPr lang="en-US" dirty="0" smtClean="0"/>
              <a:t>USA </a:t>
            </a:r>
            <a:r>
              <a:rPr lang="en-US" sz="2000" dirty="0" smtClean="0">
                <a:solidFill>
                  <a:srgbClr val="FFFF00"/>
                </a:solidFill>
                <a:sym typeface="Wingdings"/>
              </a:rPr>
              <a:t>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30% increase in initial productivity as result of 10% increase in treating rate at same pumping pressure</a:t>
            </a:r>
          </a:p>
        </p:txBody>
      </p:sp>
      <p:sp>
        <p:nvSpPr>
          <p:cNvPr id="29700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033059-743B-4FE1-A36C-054FBBFE5608}" type="slidenum">
              <a:rPr lang="en-US" smtClean="0">
                <a:solidFill>
                  <a:srgbClr val="FFFFFF"/>
                </a:solidFill>
              </a:rPr>
              <a:pPr eaLnBrk="1" hangingPunct="1"/>
              <a:t>54</a:t>
            </a:fld>
            <a:endParaRPr lang="en-US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Field Applications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sym typeface="Wingdings"/>
              </a:rPr>
              <a:t></a:t>
            </a:r>
            <a:r>
              <a:rPr lang="en-US" dirty="0" smtClean="0">
                <a:sym typeface="Wingdings"/>
              </a:rPr>
              <a:t> Limited Entry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Success = consistent, predictable outflow area for injectant distribution along wellbore</a:t>
            </a:r>
          </a:p>
          <a:p>
            <a:pPr>
              <a:spcBef>
                <a:spcPts val="800"/>
              </a:spcBef>
              <a:defRPr/>
            </a:pPr>
            <a:r>
              <a:rPr lang="en-US" dirty="0" smtClean="0"/>
              <a:t>Bonus = eliminate rig-based breakdowns</a:t>
            </a:r>
          </a:p>
          <a:p>
            <a:pPr>
              <a:spcBef>
                <a:spcPts val="800"/>
              </a:spcBef>
              <a:defRPr/>
            </a:pPr>
            <a:r>
              <a:rPr lang="en-US" dirty="0" smtClean="0"/>
              <a:t>Examples:</a:t>
            </a:r>
          </a:p>
          <a:p>
            <a:pPr lvl="1">
              <a:spcBef>
                <a:spcPts val="600"/>
              </a:spcBef>
              <a:defRPr/>
            </a:pPr>
            <a:r>
              <a:rPr lang="en-US" dirty="0" smtClean="0"/>
              <a:t>Canada </a:t>
            </a:r>
            <a:r>
              <a:rPr lang="en-US" sz="2000" dirty="0" smtClean="0">
                <a:solidFill>
                  <a:srgbClr val="FFFF00"/>
                </a:solidFill>
                <a:sym typeface="Wingdings"/>
              </a:rPr>
              <a:t>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Controlled EHD perforator for steam injection</a:t>
            </a:r>
          </a:p>
          <a:p>
            <a:pPr lvl="1">
              <a:spcBef>
                <a:spcPts val="600"/>
              </a:spcBef>
              <a:defRPr/>
            </a:pPr>
            <a:r>
              <a:rPr lang="en-US" dirty="0" smtClean="0"/>
              <a:t>Oman </a:t>
            </a:r>
            <a:r>
              <a:rPr lang="en-US" sz="2000" dirty="0" smtClean="0">
                <a:solidFill>
                  <a:srgbClr val="FFFF00"/>
                </a:solidFill>
                <a:sym typeface="Wingdings"/>
              </a:rPr>
              <a:t>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Controlled EHD perforator under development for steam injection – assurance of clean tunnels will eliminate current practice of breaking down each set of holes using straddle packer assembly on drill pipe</a:t>
            </a:r>
          </a:p>
        </p:txBody>
      </p:sp>
      <p:sp>
        <p:nvSpPr>
          <p:cNvPr id="30724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CA2EADA-D60C-4ECB-A61A-934FF62F5F20}" type="slidenum">
              <a:rPr lang="en-US" smtClean="0">
                <a:solidFill>
                  <a:srgbClr val="FFFFFF"/>
                </a:solidFill>
              </a:rPr>
              <a:pPr eaLnBrk="1" hangingPunct="1"/>
              <a:t>55</a:t>
            </a:fld>
            <a:endParaRPr lang="en-US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25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Field Applications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sym typeface="Wingdings"/>
              </a:rPr>
              <a:t></a:t>
            </a:r>
            <a:r>
              <a:rPr lang="en-US" dirty="0" smtClean="0">
                <a:sym typeface="Wingdings"/>
              </a:rPr>
              <a:t> Unconsolidated Rock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Success = reduce TSS at same/higher rate due to greater number of open tunnels and reduced flux rate</a:t>
            </a:r>
          </a:p>
          <a:p>
            <a:pPr>
              <a:spcBef>
                <a:spcPts val="800"/>
              </a:spcBef>
              <a:defRPr/>
            </a:pPr>
            <a:r>
              <a:rPr lang="en-US" dirty="0" smtClean="0"/>
              <a:t>Example:</a:t>
            </a:r>
          </a:p>
          <a:p>
            <a:pPr lvl="1">
              <a:spcBef>
                <a:spcPts val="600"/>
              </a:spcBef>
              <a:defRPr/>
            </a:pPr>
            <a:r>
              <a:rPr lang="en-US" dirty="0" smtClean="0"/>
              <a:t>Oman </a:t>
            </a:r>
            <a:r>
              <a:rPr lang="en-US" sz="2000" dirty="0" smtClean="0">
                <a:solidFill>
                  <a:srgbClr val="FFFF00"/>
                </a:solidFill>
                <a:sym typeface="Wingdings"/>
              </a:rPr>
              <a:t>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Well produced 2x gross liquids of comparable offsets (unfortunately mostly water…) but only 10% of the field average sand rate</a:t>
            </a:r>
          </a:p>
        </p:txBody>
      </p:sp>
      <p:sp>
        <p:nvSpPr>
          <p:cNvPr id="31748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2DB6FAF-111A-44D9-B430-FE2398BDDA17}" type="slidenum">
              <a:rPr lang="en-US" smtClean="0">
                <a:solidFill>
                  <a:srgbClr val="FFFFFF"/>
                </a:solidFill>
              </a:rPr>
              <a:pPr eaLnBrk="1" hangingPunct="1"/>
              <a:t>56</a:t>
            </a:fld>
            <a:endParaRPr lang="en-US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7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Perforation Geometry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49EDCE-BA9D-4442-A1BE-8B49385DE66A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1600"/>
            <a:ext cx="6858000" cy="203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23" y="3566162"/>
            <a:ext cx="6858000" cy="2516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5123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Reactive Perforating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Designed for improved tunnel geometry</a:t>
            </a:r>
          </a:p>
          <a:p>
            <a:pPr eaLnBrk="1" hangingPunct="1"/>
            <a:r>
              <a:rPr lang="en-US" dirty="0" smtClean="0"/>
              <a:t>Intermetallic reaction between charge liner materials, triggered by detonation pressure</a:t>
            </a:r>
          </a:p>
          <a:p>
            <a:pPr eaLnBrk="1" hangingPunct="1"/>
            <a:r>
              <a:rPr lang="en-US" dirty="0" smtClean="0"/>
              <a:t>Exothermic reaction</a:t>
            </a:r>
          </a:p>
          <a:p>
            <a:pPr lvl="1" eaLnBrk="1" hangingPunct="1"/>
            <a:r>
              <a:rPr lang="en-US" dirty="0" smtClean="0"/>
              <a:t>Heats tunnel volume &amp; near-tunnel pore space</a:t>
            </a:r>
          </a:p>
          <a:p>
            <a:pPr lvl="1" eaLnBrk="1" hangingPunct="1"/>
            <a:r>
              <a:rPr lang="en-US" dirty="0" smtClean="0"/>
              <a:t>Consumes supporting liner material</a:t>
            </a:r>
          </a:p>
          <a:p>
            <a:pPr eaLnBrk="1" hangingPunct="1"/>
            <a:r>
              <a:rPr lang="en-US" dirty="0" smtClean="0"/>
              <a:t>Breaks up and expels debris from tunnel</a:t>
            </a:r>
          </a:p>
          <a:p>
            <a:pPr eaLnBrk="1" hangingPunct="1"/>
            <a:r>
              <a:rPr lang="en-US" dirty="0" smtClean="0"/>
              <a:t>Effect occurs in each tunnel, independently</a:t>
            </a:r>
          </a:p>
          <a:p>
            <a:pPr eaLnBrk="1" hangingPunct="1"/>
            <a:r>
              <a:rPr lang="en-US" dirty="0" smtClean="0"/>
              <a:t>Clean tunnels with less reliance on surge</a:t>
            </a:r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FE9299C-D519-433D-95D2-2F5CC43B7545}" type="slidenum">
              <a:rPr lang="en-US" smtClean="0">
                <a:solidFill>
                  <a:srgbClr val="FFFFFF"/>
                </a:solidFill>
              </a:rPr>
              <a:pPr eaLnBrk="1" hangingPunct="1"/>
              <a:t>7</a:t>
            </a:fld>
            <a:endParaRPr lang="en-US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150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Perforation Performance 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1295400"/>
            <a:ext cx="4114800" cy="4830763"/>
          </a:xfrm>
        </p:spPr>
        <p:txBody>
          <a:bodyPr/>
          <a:lstStyle/>
          <a:p>
            <a:r>
              <a:rPr lang="en-US" sz="2800" dirty="0" smtClean="0"/>
              <a:t>22.7 g Charge</a:t>
            </a:r>
          </a:p>
          <a:p>
            <a:r>
              <a:rPr lang="en-US" sz="2800" dirty="0" smtClean="0"/>
              <a:t>Cement Pen</a:t>
            </a:r>
          </a:p>
          <a:p>
            <a:r>
              <a:rPr lang="en-US" sz="2800" dirty="0" smtClean="0"/>
              <a:t>8” Borehole</a:t>
            </a:r>
          </a:p>
          <a:p>
            <a:r>
              <a:rPr lang="en-US" sz="2800" dirty="0" smtClean="0"/>
              <a:t>10” Damage Radius</a:t>
            </a:r>
          </a:p>
          <a:p>
            <a:endParaRPr lang="en-US" sz="2800" dirty="0"/>
          </a:p>
          <a:p>
            <a:r>
              <a:rPr lang="en-US" sz="2800" dirty="0" smtClean="0"/>
              <a:t>Perforations Near WB</a:t>
            </a:r>
          </a:p>
          <a:p>
            <a:r>
              <a:rPr lang="en-US" sz="2800" dirty="0" smtClean="0"/>
              <a:t>Performance Valuable</a:t>
            </a:r>
          </a:p>
          <a:p>
            <a:r>
              <a:rPr lang="en-US" sz="2800" dirty="0" smtClean="0"/>
              <a:t>Geometry Important</a:t>
            </a:r>
          </a:p>
          <a:p>
            <a:r>
              <a:rPr lang="en-US" sz="2800" dirty="0" smtClean="0"/>
              <a:t>Testing Useful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49EDCE-BA9D-4442-A1BE-8B49385DE66A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09" y="1396537"/>
            <a:ext cx="3730625" cy="3938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40146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Laboratory Evaluation:  Procedure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1295400"/>
            <a:ext cx="4114800" cy="4830763"/>
          </a:xfrm>
        </p:spPr>
        <p:txBody>
          <a:bodyPr/>
          <a:lstStyle/>
          <a:p>
            <a:r>
              <a:rPr lang="en-US" sz="2800" dirty="0" smtClean="0"/>
              <a:t>5” x 18” Targets</a:t>
            </a:r>
          </a:p>
          <a:p>
            <a:r>
              <a:rPr lang="en-US" sz="2800" dirty="0" smtClean="0"/>
              <a:t>OMS Working Fluid</a:t>
            </a:r>
          </a:p>
          <a:p>
            <a:r>
              <a:rPr lang="en-US" sz="2800" dirty="0" smtClean="0"/>
              <a:t>Axial Flow Permeability</a:t>
            </a:r>
          </a:p>
          <a:p>
            <a:r>
              <a:rPr lang="en-US" sz="2800" dirty="0" smtClean="0"/>
              <a:t>1000 psi Back Pressure</a:t>
            </a:r>
          </a:p>
          <a:p>
            <a:r>
              <a:rPr lang="en-US" sz="2800" dirty="0" smtClean="0"/>
              <a:t>Overburden: </a:t>
            </a:r>
            <a:r>
              <a:rPr lang="en-US" sz="2800" dirty="0"/>
              <a:t> </a:t>
            </a:r>
            <a:r>
              <a:rPr lang="en-US" sz="2800" dirty="0" smtClean="0"/>
              <a:t> 8000 psi</a:t>
            </a:r>
          </a:p>
          <a:p>
            <a:r>
              <a:rPr lang="en-US" sz="2800" dirty="0" smtClean="0"/>
              <a:t>Pore:	        4000 psi</a:t>
            </a:r>
          </a:p>
          <a:p>
            <a:r>
              <a:rPr lang="en-US" sz="2800" dirty="0" smtClean="0"/>
              <a:t>Wellbore:	        varies</a:t>
            </a:r>
          </a:p>
          <a:p>
            <a:r>
              <a:rPr lang="en-US" sz="2800" dirty="0" smtClean="0"/>
              <a:t>Axial Flow Evaluation</a:t>
            </a:r>
          </a:p>
          <a:p>
            <a:r>
              <a:rPr lang="en-US" sz="2800" dirty="0" smtClean="0"/>
              <a:t>Slight Dynamic OB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49EDCE-BA9D-4442-A1BE-8B49385DE66A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4" y="1447800"/>
            <a:ext cx="3556831" cy="449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9541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E Dark2">
  <a:themeElements>
    <a:clrScheme name="SPE Dark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PE Dark2">
      <a:majorFont>
        <a:latin typeface="Arial Rounded MT Bold"/>
        <a:ea typeface=""/>
        <a:cs typeface=""/>
      </a:majorFont>
      <a:minorFont>
        <a:latin typeface="Arial Rounded MT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PE Dark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PE Dark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PE Dark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PE Dark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PE Dark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PE Dark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PE Dark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PE Dark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PE Dark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PE Dark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PE Dark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PE Dark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PE Dark2">
  <a:themeElements>
    <a:clrScheme name="SPE Dark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PE Dark2">
      <a:majorFont>
        <a:latin typeface="Arial Rounded MT Bold"/>
        <a:ea typeface=""/>
        <a:cs typeface=""/>
      </a:majorFont>
      <a:minorFont>
        <a:latin typeface="Arial Rounded MT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PE Dark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PE Dark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PE Dark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PE Dark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PE Dark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PE Dark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PE Dark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PE Dark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PE Dark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PE Dark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PE Dark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PE Dark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SPE Dark2</Template>
  <TotalTime>6624</TotalTime>
  <Words>1779</Words>
  <Application>Microsoft Office PowerPoint</Application>
  <PresentationFormat>On-screen Show (4:3)</PresentationFormat>
  <Paragraphs>385</Paragraphs>
  <Slides>56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56</vt:i4>
      </vt:variant>
    </vt:vector>
  </HeadingPairs>
  <TitlesOfParts>
    <vt:vector size="59" baseType="lpstr">
      <vt:lpstr>SPE Dark2</vt:lpstr>
      <vt:lpstr>Office Theme</vt:lpstr>
      <vt:lpstr>1_SPE Dark2</vt:lpstr>
      <vt:lpstr>SPE144167 Evaluation and Design of Shaped Charge Perforators, and Translation to Field Applications</vt:lpstr>
      <vt:lpstr>Outline</vt:lpstr>
      <vt:lpstr>Perforation Performance Evaluation</vt:lpstr>
      <vt:lpstr>Perforation Performance Evaluation</vt:lpstr>
      <vt:lpstr>Perforation Performance Evaluation</vt:lpstr>
      <vt:lpstr>Perforation Geometry</vt:lpstr>
      <vt:lpstr>Reactive Perforating</vt:lpstr>
      <vt:lpstr>Perforation Performance Evaluation</vt:lpstr>
      <vt:lpstr>Laboratory Evaluation:  Procedure</vt:lpstr>
      <vt:lpstr>Laboratory Evaluation:  Procedure</vt:lpstr>
      <vt:lpstr>Laboratory Evaluation:  Berea Sandstone</vt:lpstr>
      <vt:lpstr>Laboratory Evaluation:  Berea Sandstone</vt:lpstr>
      <vt:lpstr>Berea Sandstone at Maximum Overbalance</vt:lpstr>
      <vt:lpstr>Berea Sandstone Flow Performance</vt:lpstr>
      <vt:lpstr>Berea Sandstone Flow Performance</vt:lpstr>
      <vt:lpstr>Laboratory Evaluation:  Berea Sandstone</vt:lpstr>
      <vt:lpstr>Lab Evaluation:  High Perm Sandstone</vt:lpstr>
      <vt:lpstr>Lab Evaluation:  High Perm Sandstone</vt:lpstr>
      <vt:lpstr>Castlegate SS at Balanced Condition</vt:lpstr>
      <vt:lpstr>Castlegate Sandstone Performance</vt:lpstr>
      <vt:lpstr>Castlegate Sandstone Flow Performance</vt:lpstr>
      <vt:lpstr>Laboratory Evaluation:  Castlegate</vt:lpstr>
      <vt:lpstr>Lab Evaluation:  Mancos Shale</vt:lpstr>
      <vt:lpstr>Lab Evaluation:  Mancos Shale</vt:lpstr>
      <vt:lpstr>Mancos Shale Perforation Geometry</vt:lpstr>
      <vt:lpstr>Mancos Shale Performance</vt:lpstr>
      <vt:lpstr>Laboratory Evaluation:  Mancos Shale</vt:lpstr>
      <vt:lpstr>Design Methodology – Field Results</vt:lpstr>
      <vt:lpstr>Field Results – Breakdown Pressure Red</vt:lpstr>
      <vt:lpstr>Field Results – Treating Pressure Reduction</vt:lpstr>
      <vt:lpstr>Field Results – Productivity Improvements</vt:lpstr>
      <vt:lpstr>Field Results – Offset Comparison</vt:lpstr>
      <vt:lpstr>Conclusions – Near Wellbore</vt:lpstr>
      <vt:lpstr>Conclusions – Field Results</vt:lpstr>
      <vt:lpstr>Conclusions – Shaped Charge Design</vt:lpstr>
      <vt:lpstr>Thank you!  The authors would like to thank Sean Brake and CNX Gas Company LLC for the generous sharing of their field experience.  For more:  SPE144167</vt:lpstr>
      <vt:lpstr>Supporting Information</vt:lpstr>
      <vt:lpstr>Permeability Map, Conventional Tunnel</vt:lpstr>
      <vt:lpstr>Permeability Map, Conventional Tunnel</vt:lpstr>
      <vt:lpstr>Permeability Map, Reactive Tunnel</vt:lpstr>
      <vt:lpstr>Permeability Map, Reactive Tunnel</vt:lpstr>
      <vt:lpstr>PowerPoint Presentation</vt:lpstr>
      <vt:lpstr>Conclusions – Permeability Distribution</vt:lpstr>
      <vt:lpstr>Perforating Simplifications</vt:lpstr>
      <vt:lpstr>Perforating Simplifications</vt:lpstr>
      <vt:lpstr>Reversed Charge Performance</vt:lpstr>
      <vt:lpstr>Industry Agreement – Over Prediction</vt:lpstr>
      <vt:lpstr>Introduction  Reactive Perforating</vt:lpstr>
      <vt:lpstr>Reactive Perforating</vt:lpstr>
      <vt:lpstr>Laboratory Evaluation</vt:lpstr>
      <vt:lpstr>Laboratory Evaluation  Example Results</vt:lpstr>
      <vt:lpstr>Field Applications  Shoot and Produce</vt:lpstr>
      <vt:lpstr>Field Applications  Re-Perforation</vt:lpstr>
      <vt:lpstr>Field Applications  Prior to Stimulation</vt:lpstr>
      <vt:lpstr>Field Applications  Limited Entry</vt:lpstr>
      <vt:lpstr>Field Applications  Unconsolidated Rock</vt:lpstr>
    </vt:vector>
  </TitlesOfParts>
  <Company>SPE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SPE144167 EFDC2011 Translation of Design to Field</dc:title>
  <dc:creator>John.Hardesty@PERF.com</dc:creator>
  <cp:keywords>perforating, reactive, shaped charge, field results, permeability distribution, ConneX</cp:keywords>
  <cp:lastModifiedBy>John Hardesty</cp:lastModifiedBy>
  <cp:revision>82</cp:revision>
  <dcterms:created xsi:type="dcterms:W3CDTF">2007-02-20T21:52:42Z</dcterms:created>
  <dcterms:modified xsi:type="dcterms:W3CDTF">2012-11-09T07:28:14Z</dcterms:modified>
</cp:coreProperties>
</file>